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1828800">
              <a:lnSpc>
                <a:spcPct val="90000"/>
              </a:lnSpc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22203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lnSpc>
                <a:spcPct val="90000"/>
              </a:lnSpc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22203052" y="12835870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eneration of Electric Energy from Wind in the United States…"/>
          <p:cNvSpPr txBox="1"/>
          <p:nvPr/>
        </p:nvSpPr>
        <p:spPr>
          <a:xfrm>
            <a:off x="12110923" y="3103617"/>
            <a:ext cx="10034632" cy="662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00"/>
              </a:spcBef>
              <a:defRPr b="0" sz="56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  <a:p>
            <a:pPr>
              <a:spcBef>
                <a:spcPts val="100"/>
              </a:spcBef>
              <a:defRPr b="0" sz="28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  <a:p>
            <a:pPr>
              <a:spcBef>
                <a:spcPts val="100"/>
              </a:spcBef>
              <a:defRPr b="0" sz="56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Generation of Electric Energy from Wind in the United States</a:t>
            </a:r>
          </a:p>
          <a:p>
            <a:pPr>
              <a:spcBef>
                <a:spcPts val="100"/>
              </a:spcBef>
              <a:defRPr b="0" sz="56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</a:p>
          <a:p>
            <a:pPr>
              <a:spcBef>
                <a:spcPts val="100"/>
              </a:spcBef>
              <a:defRPr b="0" sz="56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Data Analysis &amp; Visualization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773968" y="2531014"/>
            <a:ext cx="8684184" cy="7774608"/>
            <a:chOff x="0" y="0"/>
            <a:chExt cx="8684183" cy="7774606"/>
          </a:xfrm>
        </p:grpSpPr>
        <p:pic>
          <p:nvPicPr>
            <p:cNvPr id="147" name="Screen Shot 2024-01-04 at 3.12.53 PM.png" descr="Screen Shot 2024-01-04 at 3.12.5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83" t="5187" r="4412" b="10700"/>
            <a:stretch>
              <a:fillRect/>
            </a:stretch>
          </p:blipFill>
          <p:spPr>
            <a:xfrm>
              <a:off x="2371379" y="5921909"/>
              <a:ext cx="2444164" cy="1309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2" name="Group"/>
            <p:cNvGrpSpPr/>
            <p:nvPr/>
          </p:nvGrpSpPr>
          <p:grpSpPr>
            <a:xfrm>
              <a:off x="8718" y="0"/>
              <a:ext cx="4463027" cy="5392154"/>
              <a:chOff x="0" y="0"/>
              <a:chExt cx="4463026" cy="5392153"/>
            </a:xfrm>
          </p:grpSpPr>
          <p:sp>
            <p:nvSpPr>
              <p:cNvPr id="148" name="Team…"/>
              <p:cNvSpPr/>
              <p:nvPr/>
            </p:nvSpPr>
            <p:spPr>
              <a:xfrm>
                <a:off x="3193026" y="210298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>
                  <a:lnSpc>
                    <a:spcPct val="80000"/>
                  </a:lnSpc>
                  <a:defRPr b="0" sz="8100">
                    <a:solidFill>
                      <a:srgbClr val="0168A6"/>
                    </a:solidFill>
                    <a:latin typeface="Druk Wide Medium"/>
                    <a:ea typeface="Druk Wide Medium"/>
                    <a:cs typeface="Druk Wide Medium"/>
                    <a:sym typeface="Druk Wide Medium"/>
                  </a:defRPr>
                </a:pPr>
                <a:r>
                  <a:t>Team</a:t>
                </a:r>
              </a:p>
              <a:p>
                <a:pPr algn="l">
                  <a:lnSpc>
                    <a:spcPct val="80000"/>
                  </a:lnSpc>
                  <a:defRPr b="0" sz="8100">
                    <a:solidFill>
                      <a:srgbClr val="0168A6"/>
                    </a:solidFill>
                    <a:latin typeface="Druk Wide Medium"/>
                    <a:ea typeface="Druk Wide Medium"/>
                    <a:cs typeface="Druk Wide Medium"/>
                    <a:sym typeface="Druk Wide Medium"/>
                  </a:defRPr>
                </a:pPr>
                <a:r>
                  <a:t>Turbine</a:t>
                </a:r>
              </a:p>
            </p:txBody>
          </p:sp>
          <p:grpSp>
            <p:nvGrpSpPr>
              <p:cNvPr id="151" name="Group"/>
              <p:cNvGrpSpPr/>
              <p:nvPr/>
            </p:nvGrpSpPr>
            <p:grpSpPr>
              <a:xfrm>
                <a:off x="0" y="0"/>
                <a:ext cx="4249801" cy="5392154"/>
                <a:chOff x="0" y="0"/>
                <a:chExt cx="4249800" cy="5392153"/>
              </a:xfrm>
            </p:grpSpPr>
            <p:pic>
              <p:nvPicPr>
                <p:cNvPr id="14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249801" cy="52263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50" name="Shape"/>
                <p:cNvSpPr/>
                <p:nvPr/>
              </p:nvSpPr>
              <p:spPr>
                <a:xfrm rot="110365">
                  <a:off x="2332084" y="2022792"/>
                  <a:ext cx="356172" cy="3364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972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18627" y="0"/>
                      </a:lnTo>
                      <a:lnTo>
                        <a:pt x="2972" y="0"/>
                      </a:lnTo>
                      <a:close/>
                    </a:path>
                  </a:pathLst>
                </a:custGeom>
                <a:solidFill>
                  <a:srgbClr val="0168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  <p:pic>
          <p:nvPicPr>
            <p:cNvPr id="153" name="michigan-state-logo-black-and-white.png" descr="michigan-state-logo-black-and-whit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282" y="5557337"/>
              <a:ext cx="1988212" cy="19882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Line"/>
            <p:cNvSpPr/>
            <p:nvPr/>
          </p:nvSpPr>
          <p:spPr>
            <a:xfrm>
              <a:off x="0" y="5379274"/>
              <a:ext cx="8546835" cy="1"/>
            </a:xfrm>
            <a:prstGeom prst="line">
              <a:avLst/>
            </a:prstGeom>
            <a:noFill/>
            <a:ln w="127000" cap="flat">
              <a:solidFill>
                <a:srgbClr val="0168A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5" name="Boot"/>
            <p:cNvSpPr/>
            <p:nvPr/>
          </p:nvSpPr>
          <p:spPr>
            <a:xfrm>
              <a:off x="4731180" y="7037722"/>
              <a:ext cx="22173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100"/>
                </a:spcBef>
                <a:defRPr b="0" spc="-336" sz="56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Boot</a:t>
              </a:r>
            </a:p>
          </p:txBody>
        </p:sp>
        <p:sp>
          <p:nvSpPr>
            <p:cNvPr id="156" name="AI"/>
            <p:cNvSpPr/>
            <p:nvPr/>
          </p:nvSpPr>
          <p:spPr>
            <a:xfrm>
              <a:off x="5817886" y="6187841"/>
              <a:ext cx="15662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100"/>
                </a:spcBef>
                <a:defRPr b="0" spc="-336" sz="56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AI</a:t>
              </a:r>
            </a:p>
          </p:txBody>
        </p:sp>
        <p:sp>
          <p:nvSpPr>
            <p:cNvPr id="157" name="Camp"/>
            <p:cNvSpPr/>
            <p:nvPr/>
          </p:nvSpPr>
          <p:spPr>
            <a:xfrm>
              <a:off x="6466847" y="7037722"/>
              <a:ext cx="22173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100"/>
                </a:spcBef>
                <a:defRPr b="0" spc="-111" sz="5600"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Camp</a:t>
              </a:r>
            </a:p>
          </p:txBody>
        </p:sp>
        <p:sp>
          <p:nvSpPr>
            <p:cNvPr id="158" name="Line"/>
            <p:cNvSpPr/>
            <p:nvPr/>
          </p:nvSpPr>
          <p:spPr>
            <a:xfrm>
              <a:off x="0" y="7774232"/>
              <a:ext cx="8546836" cy="1"/>
            </a:xfrm>
            <a:prstGeom prst="line">
              <a:avLst/>
            </a:prstGeom>
            <a:noFill/>
            <a:ln w="127000" cap="flat">
              <a:solidFill>
                <a:srgbClr val="0168A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9" name="Rectangle"/>
            <p:cNvSpPr/>
            <p:nvPr/>
          </p:nvSpPr>
          <p:spPr>
            <a:xfrm>
              <a:off x="0" y="5446137"/>
              <a:ext cx="8546836" cy="2328470"/>
            </a:xfrm>
            <a:prstGeom prst="rect">
              <a:avLst/>
            </a:prstGeom>
            <a:solidFill>
              <a:schemeClr val="accent1">
                <a:alpha val="1590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61" name="Line"/>
          <p:cNvSpPr/>
          <p:nvPr/>
        </p:nvSpPr>
        <p:spPr>
          <a:xfrm>
            <a:off x="13242537" y="7452270"/>
            <a:ext cx="7771404" cy="1"/>
          </a:xfrm>
          <a:prstGeom prst="line">
            <a:avLst/>
          </a:prstGeom>
          <a:ln w="63500">
            <a:solidFill>
              <a:srgbClr val="0168A6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432" y="2131747"/>
            <a:ext cx="5613401" cy="3489412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orrelation between Wind Speed &amp; Turbine Location (State-level)"/>
          <p:cNvSpPr txBox="1"/>
          <p:nvPr/>
        </p:nvSpPr>
        <p:spPr>
          <a:xfrm>
            <a:off x="335906" y="892629"/>
            <a:ext cx="19811723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Correlation between Wind Speed &amp; Turbine Location (State-level)</a:t>
            </a:r>
          </a:p>
        </p:txBody>
      </p:sp>
      <p:sp>
        <p:nvSpPr>
          <p:cNvPr id="337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38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79128" y="2976252"/>
            <a:ext cx="11733718" cy="8410404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extBox 3"/>
          <p:cNvSpPr txBox="1"/>
          <p:nvPr/>
        </p:nvSpPr>
        <p:spPr>
          <a:xfrm>
            <a:off x="12558643" y="11768478"/>
            <a:ext cx="10784735" cy="11616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Correlation between wind power generation and average wind speed is 0.05!!!</a:t>
            </a:r>
          </a:p>
        </p:txBody>
      </p:sp>
      <p:pic>
        <p:nvPicPr>
          <p:cNvPr id="341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5432" y="5800970"/>
            <a:ext cx="5613401" cy="3519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5432" y="9915165"/>
            <a:ext cx="5613401" cy="351999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Outlier: Texas"/>
          <p:cNvSpPr txBox="1"/>
          <p:nvPr/>
        </p:nvSpPr>
        <p:spPr>
          <a:xfrm>
            <a:off x="6383649" y="3790987"/>
            <a:ext cx="269748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Outlier: Texas</a:t>
            </a:r>
          </a:p>
        </p:txBody>
      </p:sp>
      <p:sp>
        <p:nvSpPr>
          <p:cNvPr id="344" name="Outliers: Oklahoma, Illinois"/>
          <p:cNvSpPr txBox="1"/>
          <p:nvPr/>
        </p:nvSpPr>
        <p:spPr>
          <a:xfrm>
            <a:off x="6244069" y="7275215"/>
            <a:ext cx="527837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Outliers: Oklahoma, Illinois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47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Correlating…"/>
          <p:cNvSpPr txBox="1"/>
          <p:nvPr/>
        </p:nvSpPr>
        <p:spPr>
          <a:xfrm>
            <a:off x="4452327" y="3815576"/>
            <a:ext cx="15479346" cy="608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pc="-1679" sz="1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Correlating </a:t>
            </a:r>
          </a:p>
          <a:p>
            <a:pPr>
              <a:defRPr b="0" spc="-1679" sz="1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Wind Potential w/ </a:t>
            </a:r>
          </a:p>
          <a:p>
            <a:pPr>
              <a:defRPr b="0" spc="-1679" sz="1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Turbine Location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Wind Turbine Distribution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Wind Turbine Distribution</a:t>
            </a:r>
          </a:p>
        </p:txBody>
      </p:sp>
      <p:sp>
        <p:nvSpPr>
          <p:cNvPr id="351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52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0111" y="2371901"/>
            <a:ext cx="18463143" cy="10427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Wind Turbine Distribution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Wind Turbine Distribution</a:t>
            </a:r>
          </a:p>
        </p:txBody>
      </p:sp>
      <p:sp>
        <p:nvSpPr>
          <p:cNvPr id="356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57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060" y="2060617"/>
            <a:ext cx="8786297" cy="5509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817" y="7678914"/>
            <a:ext cx="8664783" cy="5481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8825" y="3513110"/>
            <a:ext cx="14094522" cy="891637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Outlier: Texas"/>
          <p:cNvSpPr txBox="1"/>
          <p:nvPr/>
        </p:nvSpPr>
        <p:spPr>
          <a:xfrm>
            <a:off x="2954780" y="6572250"/>
            <a:ext cx="269748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Outlier: Texas</a:t>
            </a:r>
          </a:p>
        </p:txBody>
      </p:sp>
      <p:sp>
        <p:nvSpPr>
          <p:cNvPr id="362" name="Outliers: Oklahoma, Illinois"/>
          <p:cNvSpPr txBox="1"/>
          <p:nvPr/>
        </p:nvSpPr>
        <p:spPr>
          <a:xfrm>
            <a:off x="1664334" y="12337680"/>
            <a:ext cx="527837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Outliers: Oklahoma, Illinois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sults &amp; Conclusions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Results &amp; Conclusions</a:t>
            </a:r>
          </a:p>
        </p:txBody>
      </p:sp>
      <p:sp>
        <p:nvSpPr>
          <p:cNvPr id="365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66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Analysis of Legislation &amp; Installations +…"/>
          <p:cNvSpPr txBox="1"/>
          <p:nvPr/>
        </p:nvSpPr>
        <p:spPr>
          <a:xfrm>
            <a:off x="2928526" y="3860799"/>
            <a:ext cx="18052261" cy="690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pc="-1546" sz="119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Analysis of Legislation &amp; Installations + </a:t>
            </a:r>
          </a:p>
          <a:p>
            <a:pPr>
              <a:defRPr b="0" spc="-1546" sz="119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Supplier &amp; Key Drivers of Energy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urbine Capacity by Year, Top 10 States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Turbine Capacity by Year, Top 10 States</a:t>
            </a:r>
          </a:p>
        </p:txBody>
      </p:sp>
      <p:sp>
        <p:nvSpPr>
          <p:cNvPr id="370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71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0" r="10647" b="0"/>
          <a:stretch>
            <a:fillRect/>
          </a:stretch>
        </p:blipFill>
        <p:spPr>
          <a:xfrm>
            <a:off x="952500" y="2163209"/>
            <a:ext cx="12792320" cy="114215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5" name="Group"/>
          <p:cNvGrpSpPr/>
          <p:nvPr/>
        </p:nvGrpSpPr>
        <p:grpSpPr>
          <a:xfrm>
            <a:off x="7914550" y="6135767"/>
            <a:ext cx="616225" cy="622301"/>
            <a:chOff x="0" y="0"/>
            <a:chExt cx="616223" cy="622300"/>
          </a:xfrm>
        </p:grpSpPr>
        <p:sp>
          <p:nvSpPr>
            <p:cNvPr id="373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4" name="2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378" name="Group"/>
          <p:cNvGrpSpPr/>
          <p:nvPr/>
        </p:nvGrpSpPr>
        <p:grpSpPr>
          <a:xfrm>
            <a:off x="4584958" y="4500609"/>
            <a:ext cx="616225" cy="622301"/>
            <a:chOff x="0" y="0"/>
            <a:chExt cx="616223" cy="622300"/>
          </a:xfrm>
        </p:grpSpPr>
        <p:sp>
          <p:nvSpPr>
            <p:cNvPr id="376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7" name="1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8997855" y="8336100"/>
            <a:ext cx="1578112" cy="1578112"/>
            <a:chOff x="0" y="3038"/>
            <a:chExt cx="1578111" cy="1578111"/>
          </a:xfrm>
        </p:grpSpPr>
        <p:sp>
          <p:nvSpPr>
            <p:cNvPr id="379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0" name="3"/>
            <p:cNvSpPr/>
            <p:nvPr/>
          </p:nvSpPr>
          <p:spPr>
            <a:xfrm>
              <a:off x="308111" y="3111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pc="-431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384" name="Group"/>
          <p:cNvGrpSpPr/>
          <p:nvPr/>
        </p:nvGrpSpPr>
        <p:grpSpPr>
          <a:xfrm>
            <a:off x="10504706" y="7232759"/>
            <a:ext cx="616225" cy="622301"/>
            <a:chOff x="0" y="0"/>
            <a:chExt cx="616223" cy="622300"/>
          </a:xfrm>
        </p:grpSpPr>
        <p:sp>
          <p:nvSpPr>
            <p:cNvPr id="382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" name="4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387" name="Group"/>
          <p:cNvGrpSpPr/>
          <p:nvPr/>
        </p:nvGrpSpPr>
        <p:grpSpPr>
          <a:xfrm>
            <a:off x="11300100" y="7764999"/>
            <a:ext cx="616225" cy="622301"/>
            <a:chOff x="0" y="0"/>
            <a:chExt cx="616223" cy="622300"/>
          </a:xfrm>
        </p:grpSpPr>
        <p:sp>
          <p:nvSpPr>
            <p:cNvPr id="385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6" name="5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11786053" y="6901786"/>
            <a:ext cx="616224" cy="622301"/>
            <a:chOff x="0" y="0"/>
            <a:chExt cx="616223" cy="622300"/>
          </a:xfrm>
        </p:grpSpPr>
        <p:sp>
          <p:nvSpPr>
            <p:cNvPr id="388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9" name="6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391" name="Key Legislation…"/>
          <p:cNvSpPr txBox="1"/>
          <p:nvPr/>
        </p:nvSpPr>
        <p:spPr>
          <a:xfrm>
            <a:off x="14002995" y="6879636"/>
            <a:ext cx="5736172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100"/>
              </a:spcBef>
              <a:defRPr b="0" sz="20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Key Legislation</a:t>
            </a:r>
          </a:p>
          <a:p>
            <a:pPr marL="370416" indent="-370416" algn="l">
              <a:spcBef>
                <a:spcPts val="11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Energy Policy Act</a:t>
            </a:r>
          </a:p>
          <a:p>
            <a:pPr marL="370416" indent="-370416" algn="l">
              <a:spcBef>
                <a:spcPts val="11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Investment Tax Credit for Solar</a:t>
            </a:r>
          </a:p>
          <a:p>
            <a:pPr marL="370416" indent="-370416" algn="l">
              <a:spcBef>
                <a:spcPts val="11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American Clean Energy and Security Act</a:t>
            </a:r>
          </a:p>
          <a:p>
            <a:pPr marL="370416" indent="-370416" algn="l">
              <a:spcBef>
                <a:spcPts val="11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Renewable Energy Tax Credits Extension</a:t>
            </a:r>
          </a:p>
          <a:p>
            <a:pPr marL="370416" indent="-370416" algn="l">
              <a:spcBef>
                <a:spcPts val="11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Tax Credits &amp; Carbon Pricing</a:t>
            </a:r>
          </a:p>
          <a:p>
            <a:pPr marL="370416" indent="-370416" algn="l">
              <a:spcBef>
                <a:spcPts val="11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Major Energy Legislation</a:t>
            </a:r>
          </a:p>
        </p:txBody>
      </p:sp>
      <p:sp>
        <p:nvSpPr>
          <p:cNvPr id="392" name="The most substantial increases coincide with the Energy Policy Act and various tax credits, suggesting these policies have positively influenced turbine installations, and therefore, capacity."/>
          <p:cNvSpPr txBox="1"/>
          <p:nvPr/>
        </p:nvSpPr>
        <p:spPr>
          <a:xfrm>
            <a:off x="14038926" y="3748544"/>
            <a:ext cx="9172628" cy="276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/>
            <a:r>
              <a:t>The most substantial increases coincide with the Energy Policy Act and various tax credits, suggesting these policies have positively influenced turbine installations, and therefore, capacity.</a:t>
            </a:r>
          </a:p>
        </p:txBody>
      </p:sp>
      <p:pic>
        <p:nvPicPr>
          <p:cNvPr id="39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90941" t="0" r="0" b="63555"/>
          <a:stretch>
            <a:fillRect/>
          </a:stretch>
        </p:blipFill>
        <p:spPr>
          <a:xfrm>
            <a:off x="2538462" y="2730546"/>
            <a:ext cx="1296937" cy="4162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038" y="2032066"/>
            <a:ext cx="19691998" cy="1119120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Turbine Installation Trends, Top 10 States"/>
          <p:cNvSpPr txBox="1"/>
          <p:nvPr/>
        </p:nvSpPr>
        <p:spPr>
          <a:xfrm>
            <a:off x="484438" y="756475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Turbine Installation Trends, Top 10 States</a:t>
            </a:r>
          </a:p>
        </p:txBody>
      </p:sp>
      <p:sp>
        <p:nvSpPr>
          <p:cNvPr id="397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98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1" name="Group"/>
          <p:cNvGrpSpPr/>
          <p:nvPr/>
        </p:nvGrpSpPr>
        <p:grpSpPr>
          <a:xfrm>
            <a:off x="9040918" y="8627329"/>
            <a:ext cx="616225" cy="622301"/>
            <a:chOff x="0" y="0"/>
            <a:chExt cx="616223" cy="622300"/>
          </a:xfrm>
        </p:grpSpPr>
        <p:sp>
          <p:nvSpPr>
            <p:cNvPr id="399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0" name="2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3706144" y="10169579"/>
            <a:ext cx="616225" cy="622301"/>
            <a:chOff x="0" y="0"/>
            <a:chExt cx="616223" cy="622300"/>
          </a:xfrm>
        </p:grpSpPr>
        <p:sp>
          <p:nvSpPr>
            <p:cNvPr id="402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3" name="1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11163946" y="6035164"/>
            <a:ext cx="1578112" cy="1578113"/>
            <a:chOff x="0" y="3038"/>
            <a:chExt cx="1578111" cy="1578111"/>
          </a:xfrm>
        </p:grpSpPr>
        <p:sp>
          <p:nvSpPr>
            <p:cNvPr id="405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6" name="3"/>
            <p:cNvSpPr/>
            <p:nvPr/>
          </p:nvSpPr>
          <p:spPr>
            <a:xfrm>
              <a:off x="308111" y="3111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pc="-431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14428426" y="5660796"/>
            <a:ext cx="616225" cy="622301"/>
            <a:chOff x="0" y="0"/>
            <a:chExt cx="616223" cy="622300"/>
          </a:xfrm>
        </p:grpSpPr>
        <p:sp>
          <p:nvSpPr>
            <p:cNvPr id="408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9" name="4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413" name="Group"/>
          <p:cNvGrpSpPr/>
          <p:nvPr/>
        </p:nvGrpSpPr>
        <p:grpSpPr>
          <a:xfrm>
            <a:off x="16003613" y="6155903"/>
            <a:ext cx="616225" cy="622301"/>
            <a:chOff x="0" y="0"/>
            <a:chExt cx="616223" cy="622300"/>
          </a:xfrm>
        </p:grpSpPr>
        <p:sp>
          <p:nvSpPr>
            <p:cNvPr id="411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2" name="5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17009428" y="4983248"/>
            <a:ext cx="616224" cy="622301"/>
            <a:chOff x="0" y="0"/>
            <a:chExt cx="616223" cy="622300"/>
          </a:xfrm>
        </p:grpSpPr>
        <p:sp>
          <p:nvSpPr>
            <p:cNvPr id="414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5" name="6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417" name="Key Legislation…"/>
          <p:cNvSpPr txBox="1"/>
          <p:nvPr/>
        </p:nvSpPr>
        <p:spPr>
          <a:xfrm>
            <a:off x="3680022" y="5319784"/>
            <a:ext cx="5736172" cy="27051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600"/>
              </a:spcBef>
              <a:defRPr b="0" sz="20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Key Legislation</a:t>
            </a:r>
          </a:p>
          <a:p>
            <a:pPr marL="370416" indent="-370416" algn="l">
              <a:spcBef>
                <a:spcPts val="6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Energy Policy Act</a:t>
            </a:r>
          </a:p>
          <a:p>
            <a:pPr marL="370416" indent="-370416" algn="l">
              <a:spcBef>
                <a:spcPts val="6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Investment Tax Credit for Solar</a:t>
            </a:r>
          </a:p>
          <a:p>
            <a:pPr marL="370416" indent="-370416" algn="l">
              <a:spcBef>
                <a:spcPts val="6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American Clean Energy and Security Act</a:t>
            </a:r>
          </a:p>
          <a:p>
            <a:pPr marL="370416" indent="-370416" algn="l">
              <a:spcBef>
                <a:spcPts val="6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Renewable Energy Tax Credits Extension</a:t>
            </a:r>
          </a:p>
          <a:p>
            <a:pPr marL="370416" indent="-370416" algn="l">
              <a:spcBef>
                <a:spcPts val="6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Tax Credits &amp; Carbon Pricing</a:t>
            </a:r>
          </a:p>
          <a:p>
            <a:pPr marL="370416" indent="-370416" algn="l">
              <a:spcBef>
                <a:spcPts val="600"/>
              </a:spcBef>
              <a:buSzPct val="100000"/>
              <a:buAutoNum type="arabicPeriod" startAt="1"/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Major Energy Legislation</a:t>
            </a:r>
          </a:p>
        </p:txBody>
      </p:sp>
      <p:sp>
        <p:nvSpPr>
          <p:cNvPr id="418" name="Texas consistently leads installations, which could be attributed to its favorable policies and possibly its geographic and wind profile.…"/>
          <p:cNvSpPr txBox="1"/>
          <p:nvPr>
            <p:ph type="subTitle" sz="quarter" idx="1"/>
          </p:nvPr>
        </p:nvSpPr>
        <p:spPr>
          <a:xfrm>
            <a:off x="534528" y="2242487"/>
            <a:ext cx="10469301" cy="2248608"/>
          </a:xfrm>
          <a:prstGeom prst="rect">
            <a:avLst/>
          </a:prstGeom>
          <a:solidFill>
            <a:schemeClr val="accent1"/>
          </a:solidFill>
        </p:spPr>
        <p:txBody>
          <a:bodyPr lIns="91439" tIns="91439" rIns="91439" bIns="91439"/>
          <a:lstStyle/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Texas consistently leads installations, which could be attributed to its favorable policies and possibly its geographic and wind profile.</a:t>
            </a:r>
          </a:p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Impact of policy is evident, with spikes in installations aligning with the introduction of tax credits and pricing incentives.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"/>
          <p:cNvGrpSpPr/>
          <p:nvPr/>
        </p:nvGrpSpPr>
        <p:grpSpPr>
          <a:xfrm>
            <a:off x="538628" y="2952667"/>
            <a:ext cx="23854752" cy="9842666"/>
            <a:chOff x="0" y="0"/>
            <a:chExt cx="23854751" cy="9842665"/>
          </a:xfrm>
        </p:grpSpPr>
        <p:grpSp>
          <p:nvGrpSpPr>
            <p:cNvPr id="424" name="Group"/>
            <p:cNvGrpSpPr/>
            <p:nvPr/>
          </p:nvGrpSpPr>
          <p:grpSpPr>
            <a:xfrm>
              <a:off x="0" y="-1"/>
              <a:ext cx="23854752" cy="9842667"/>
              <a:chOff x="0" y="0"/>
              <a:chExt cx="23854751" cy="9842665"/>
            </a:xfrm>
          </p:grpSpPr>
          <p:pic>
            <p:nvPicPr>
              <p:cNvPr id="420" name="Picture 2" descr="Picture 2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3898" t="17068" r="0" b="8912"/>
              <a:stretch>
                <a:fillRect/>
              </a:stretch>
            </p:blipFill>
            <p:spPr>
              <a:xfrm>
                <a:off x="1117051" y="0"/>
                <a:ext cx="22737701" cy="92295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1" name="MWh"/>
              <p:cNvSpPr txBox="1"/>
              <p:nvPr/>
            </p:nvSpPr>
            <p:spPr>
              <a:xfrm>
                <a:off x="0" y="4051002"/>
                <a:ext cx="11053489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 defTabSz="457200">
                  <a:lnSpc>
                    <a:spcPct val="90000"/>
                  </a:lnSpc>
                  <a:spcBef>
                    <a:spcPts val="800"/>
                  </a:spcBef>
                  <a:defRPr b="0" sz="2400">
                    <a:solidFill>
                      <a:srgbClr val="627289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pPr/>
                <a:r>
                  <a:t>MWh</a:t>
                </a:r>
              </a:p>
            </p:txBody>
          </p:sp>
          <p:sp>
            <p:nvSpPr>
              <p:cNvPr id="422" name="State"/>
              <p:cNvSpPr txBox="1"/>
              <p:nvPr/>
            </p:nvSpPr>
            <p:spPr>
              <a:xfrm>
                <a:off x="7454577" y="9372765"/>
                <a:ext cx="1360546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 defTabSz="457200">
                  <a:lnSpc>
                    <a:spcPct val="90000"/>
                  </a:lnSpc>
                  <a:spcBef>
                    <a:spcPts val="800"/>
                  </a:spcBef>
                  <a:defRPr b="0" sz="2400">
                    <a:solidFill>
                      <a:srgbClr val="627289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pPr/>
                <a:r>
                  <a:t>State</a:t>
                </a:r>
              </a:p>
            </p:txBody>
          </p:sp>
          <p:sp>
            <p:nvSpPr>
              <p:cNvPr id="423" name="Manufacturer"/>
              <p:cNvSpPr txBox="1"/>
              <p:nvPr/>
            </p:nvSpPr>
            <p:spPr>
              <a:xfrm>
                <a:off x="13869430" y="303160"/>
                <a:ext cx="3437354" cy="4699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 defTabSz="457200">
                  <a:lnSpc>
                    <a:spcPct val="90000"/>
                  </a:lnSpc>
                  <a:spcBef>
                    <a:spcPts val="800"/>
                  </a:spcBef>
                  <a:defRPr b="0" sz="2400">
                    <a:solidFill>
                      <a:srgbClr val="627289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pPr/>
                <a:r>
                  <a:t>Manufacturer</a:t>
                </a:r>
              </a:p>
            </p:txBody>
          </p:sp>
        </p:grpSp>
        <p:sp>
          <p:nvSpPr>
            <p:cNvPr id="425" name="Rectangle"/>
            <p:cNvSpPr/>
            <p:nvPr/>
          </p:nvSpPr>
          <p:spPr>
            <a:xfrm>
              <a:off x="16811119" y="4231656"/>
              <a:ext cx="6935057" cy="6911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6" name="Rectangle"/>
            <p:cNvSpPr/>
            <p:nvPr/>
          </p:nvSpPr>
          <p:spPr>
            <a:xfrm>
              <a:off x="16977022" y="4896989"/>
              <a:ext cx="4723226" cy="6911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28" name="Turbine Capacity by Manufacturer for Top 10 States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Turbine Capacity by Manufacturer for Top 10 States</a:t>
            </a:r>
          </a:p>
        </p:txBody>
      </p:sp>
      <p:sp>
        <p:nvSpPr>
          <p:cNvPr id="429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30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Distribution of turbine capacities varies significantly across manufacturers &amp; states.…"/>
          <p:cNvSpPr txBox="1"/>
          <p:nvPr/>
        </p:nvSpPr>
        <p:spPr>
          <a:xfrm>
            <a:off x="18030843" y="4872222"/>
            <a:ext cx="5249900" cy="6273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90000"/>
              </a:lnSpc>
              <a:spcBef>
                <a:spcPts val="1700"/>
              </a:spcBef>
              <a:buSzPct val="100000"/>
              <a:buChar char="•"/>
              <a:defRPr b="0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Distribution of turbine capacities varies significantly across manufacturers &amp; states.</a:t>
            </a:r>
          </a:p>
          <a:p>
            <a:pPr marL="228600" indent="-228600" algn="l">
              <a:lnSpc>
                <a:spcPct val="90000"/>
              </a:lnSpc>
              <a:spcBef>
                <a:spcPts val="1700"/>
              </a:spcBef>
              <a:buSzPct val="100000"/>
              <a:buChar char="•"/>
              <a:defRPr b="0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Certain manufacturers have a dominant presence in multiple states, indicating a strong market position.</a:t>
            </a:r>
          </a:p>
          <a:p>
            <a:pPr marL="228600" indent="-228600" algn="l">
              <a:lnSpc>
                <a:spcPct val="90000"/>
              </a:lnSpc>
              <a:spcBef>
                <a:spcPts val="1700"/>
              </a:spcBef>
              <a:buSzPct val="100000"/>
              <a:buChar char="•"/>
              <a:defRPr b="0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The diversity of manufacturers within each state suggests a competitive market with multiple players.</a:t>
            </a:r>
          </a:p>
          <a:p>
            <a:pPr marL="228600" indent="-228600" algn="l">
              <a:lnSpc>
                <a:spcPct val="90000"/>
              </a:lnSpc>
              <a:spcBef>
                <a:spcPts val="1700"/>
              </a:spcBef>
              <a:buSzPct val="100000"/>
              <a:buChar char="•"/>
              <a:defRPr b="0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Some states show a concentration of capacity from a single manufacturer, hinting at possible state-level agreements or preferences.</a:t>
            </a:r>
          </a:p>
        </p:txBody>
      </p:sp>
      <p:sp>
        <p:nvSpPr>
          <p:cNvPr id="432" name="Conclusions"/>
          <p:cNvSpPr txBox="1"/>
          <p:nvPr/>
        </p:nvSpPr>
        <p:spPr>
          <a:xfrm>
            <a:off x="18010964" y="3974842"/>
            <a:ext cx="5289658" cy="635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/>
            <a: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Future Development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Future Development</a:t>
            </a:r>
          </a:p>
        </p:txBody>
      </p:sp>
      <p:sp>
        <p:nvSpPr>
          <p:cNvPr id="435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36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The wind energy market is both diverse and competitive, with no single manufacturer monopolizing the capacity across the top 10 states.…"/>
          <p:cNvSpPr txBox="1"/>
          <p:nvPr>
            <p:ph type="subTitle" sz="half" idx="1"/>
          </p:nvPr>
        </p:nvSpPr>
        <p:spPr>
          <a:xfrm>
            <a:off x="8295689" y="2506662"/>
            <a:ext cx="14237429" cy="8702676"/>
          </a:xfrm>
          <a:prstGeom prst="rect">
            <a:avLst/>
          </a:prstGeom>
        </p:spPr>
        <p:txBody>
          <a:bodyPr lIns="91439" tIns="91439" rIns="91439" bIns="91439"/>
          <a:lstStyle/>
          <a:p>
            <a:pPr marL="324612" indent="-324612" algn="l" defTabSz="1298447">
              <a:lnSpc>
                <a:spcPct val="81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324612" indent="-324612" algn="l" defTabSz="1298447">
              <a:lnSpc>
                <a:spcPct val="81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  <a:r>
              <a:t>The wind energy market is both diverse and competitive, with no single manufacturer monopolizing the capacity across the top 10 states.</a:t>
            </a:r>
          </a:p>
          <a:p>
            <a:pPr marL="324612" indent="-324612" algn="l" defTabSz="1298447">
              <a:lnSpc>
                <a:spcPct val="81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  <a:r>
              <a:t>Manufacturers with a broader presence across states may benefit from economies of scale, potentially offering them a competitive advantage.</a:t>
            </a:r>
          </a:p>
          <a:p>
            <a:pPr marL="324612" indent="-324612" algn="l" defTabSz="1298447">
              <a:lnSpc>
                <a:spcPct val="81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324612" indent="-324612" algn="l" defTabSz="1298447">
              <a:lnSpc>
                <a:spcPct val="81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  <a:r>
              <a:t>Policy makers and new market entrants should consider the varying state preferences and existing market shares when planning for expansion or entry.</a:t>
            </a:r>
          </a:p>
          <a:p>
            <a:pPr marL="324612" indent="-324612" algn="l" defTabSz="1298447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  <a:r>
              <a:t>Policy measures, particularly tax incentives and renewable energy legislation, are critical drivers of turbine capacity expansion.</a:t>
            </a:r>
          </a:p>
          <a:p>
            <a:pPr marL="324612" indent="-324612" algn="l" defTabSz="1298447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324612" indent="-324612" algn="l" defTabSz="1298447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  <a:r>
              <a:t>The fluctuations and drops in some states' capacity post-policy expiration indicate the importance of sustained policy support.</a:t>
            </a:r>
          </a:p>
          <a:p>
            <a:pPr marL="324612" indent="-324612" algn="l" defTabSz="1298447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  <a:r>
              <a:t>The data suggests a correlation between policy initiatives and investment in turbine capacity, with lead times for reaction to policy changes.</a:t>
            </a:r>
          </a:p>
          <a:p>
            <a:pPr marL="324612" indent="-324612" algn="l" defTabSz="1298447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sz="2982">
                <a:latin typeface="Calibri"/>
                <a:ea typeface="Calibri"/>
                <a:cs typeface="Calibri"/>
                <a:sym typeface="Calibri"/>
              </a:defRPr>
            </a:pPr>
            <a:r>
              <a:t>For continued growth, a combination of long-term policies and natural resource utilization is recommended.</a:t>
            </a:r>
          </a:p>
        </p:txBody>
      </p:sp>
      <p:sp>
        <p:nvSpPr>
          <p:cNvPr id="438" name="Further analysis could explore the reasons behind the market share distribution, such as economic incentives, manufacturer reliability, or state renewable energy policies."/>
          <p:cNvSpPr txBox="1"/>
          <p:nvPr/>
        </p:nvSpPr>
        <p:spPr>
          <a:xfrm>
            <a:off x="1549862" y="11599196"/>
            <a:ext cx="21031201" cy="1168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/>
            <a:r>
              <a:t>Further analysis could explore the reasons behind the market share distribution, such as economic incentives, manufacturer reliability, or state renewable energy policies.</a:t>
            </a:r>
          </a:p>
        </p:txBody>
      </p:sp>
      <p:sp>
        <p:nvSpPr>
          <p:cNvPr id="439" name="Manufacturers"/>
          <p:cNvSpPr txBox="1"/>
          <p:nvPr/>
        </p:nvSpPr>
        <p:spPr>
          <a:xfrm>
            <a:off x="1494419" y="3046565"/>
            <a:ext cx="4349231" cy="97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>
            <a:lvl1pPr algn="l" defTabSz="1828800">
              <a:lnSpc>
                <a:spcPct val="81000"/>
              </a:lnSpc>
              <a:spcBef>
                <a:spcPts val="2000"/>
              </a:spcBef>
              <a:buFont typeface="Arial"/>
              <a:defRPr sz="4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Manufacturers</a:t>
            </a:r>
          </a:p>
        </p:txBody>
      </p:sp>
      <p:sp>
        <p:nvSpPr>
          <p:cNvPr id="440" name="Policy"/>
          <p:cNvSpPr txBox="1"/>
          <p:nvPr/>
        </p:nvSpPr>
        <p:spPr>
          <a:xfrm>
            <a:off x="1494419" y="5397104"/>
            <a:ext cx="4349231" cy="97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>
            <a:lvl1pPr algn="l" defTabSz="1828800">
              <a:lnSpc>
                <a:spcPct val="81000"/>
              </a:lnSpc>
              <a:spcBef>
                <a:spcPts val="2000"/>
              </a:spcBef>
              <a:buFont typeface="Arial"/>
              <a:defRPr sz="4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Policy</a:t>
            </a:r>
          </a:p>
        </p:txBody>
      </p:sp>
      <p:sp>
        <p:nvSpPr>
          <p:cNvPr id="441" name="Long-Term Vision"/>
          <p:cNvSpPr txBox="1"/>
          <p:nvPr/>
        </p:nvSpPr>
        <p:spPr>
          <a:xfrm>
            <a:off x="1494419" y="8050067"/>
            <a:ext cx="4349231" cy="97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>
            <a:lvl1pPr algn="l" defTabSz="1773936">
              <a:lnSpc>
                <a:spcPct val="81000"/>
              </a:lnSpc>
              <a:spcBef>
                <a:spcPts val="1900"/>
              </a:spcBef>
              <a:buFont typeface="Arial"/>
              <a:defRPr sz="4074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Long-Term Vision</a:t>
            </a:r>
          </a:p>
        </p:txBody>
      </p:sp>
      <p:sp>
        <p:nvSpPr>
          <p:cNvPr id="442" name="Line"/>
          <p:cNvSpPr/>
          <p:nvPr/>
        </p:nvSpPr>
        <p:spPr>
          <a:xfrm>
            <a:off x="1620426" y="5275052"/>
            <a:ext cx="21031201" cy="1"/>
          </a:xfrm>
          <a:prstGeom prst="line">
            <a:avLst/>
          </a:prstGeom>
          <a:ln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3" name="Line"/>
          <p:cNvSpPr/>
          <p:nvPr/>
        </p:nvSpPr>
        <p:spPr>
          <a:xfrm>
            <a:off x="1620426" y="7752406"/>
            <a:ext cx="21031201" cy="1"/>
          </a:xfrm>
          <a:prstGeom prst="line">
            <a:avLst/>
          </a:prstGeom>
          <a:ln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4" name="Line"/>
          <p:cNvSpPr/>
          <p:nvPr/>
        </p:nvSpPr>
        <p:spPr>
          <a:xfrm>
            <a:off x="1620426" y="2797698"/>
            <a:ext cx="21031201" cy="1"/>
          </a:xfrm>
          <a:prstGeom prst="line">
            <a:avLst/>
          </a:prstGeom>
          <a:ln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5" name="Line"/>
          <p:cNvSpPr/>
          <p:nvPr/>
        </p:nvSpPr>
        <p:spPr>
          <a:xfrm>
            <a:off x="1549861" y="11258509"/>
            <a:ext cx="21031201" cy="1"/>
          </a:xfrm>
          <a:prstGeom prst="line">
            <a:avLst/>
          </a:prstGeom>
          <a:ln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roup"/>
          <p:cNvGrpSpPr/>
          <p:nvPr/>
        </p:nvGrpSpPr>
        <p:grpSpPr>
          <a:xfrm>
            <a:off x="1964720" y="2700347"/>
            <a:ext cx="8598206" cy="7631172"/>
            <a:chOff x="0" y="0"/>
            <a:chExt cx="8598205" cy="7631170"/>
          </a:xfrm>
        </p:grpSpPr>
        <p:pic>
          <p:nvPicPr>
            <p:cNvPr id="447" name="Screen Shot 2024-01-04 at 3.12.53 PM.png" descr="Screen Shot 2024-01-04 at 3.12.5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83" t="5187" r="4412" b="10700"/>
            <a:stretch>
              <a:fillRect/>
            </a:stretch>
          </p:blipFill>
          <p:spPr>
            <a:xfrm>
              <a:off x="1373648" y="5871016"/>
              <a:ext cx="2367135" cy="1268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2" name="Group"/>
            <p:cNvGrpSpPr/>
            <p:nvPr/>
          </p:nvGrpSpPr>
          <p:grpSpPr>
            <a:xfrm>
              <a:off x="0" y="0"/>
              <a:ext cx="4539227" cy="5392154"/>
              <a:chOff x="0" y="0"/>
              <a:chExt cx="4539226" cy="5392153"/>
            </a:xfrm>
          </p:grpSpPr>
          <p:sp>
            <p:nvSpPr>
              <p:cNvPr id="448" name="Team…"/>
              <p:cNvSpPr/>
              <p:nvPr/>
            </p:nvSpPr>
            <p:spPr>
              <a:xfrm>
                <a:off x="3269226" y="189978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>
                  <a:lnSpc>
                    <a:spcPct val="80000"/>
                  </a:lnSpc>
                  <a:defRPr b="0" sz="8100">
                    <a:solidFill>
                      <a:srgbClr val="0168A6"/>
                    </a:solidFill>
                    <a:latin typeface="Druk Wide Medium"/>
                    <a:ea typeface="Druk Wide Medium"/>
                    <a:cs typeface="Druk Wide Medium"/>
                    <a:sym typeface="Druk Wide Medium"/>
                  </a:defRPr>
                </a:pPr>
                <a:r>
                  <a:t>Team</a:t>
                </a:r>
              </a:p>
              <a:p>
                <a:pPr algn="l">
                  <a:lnSpc>
                    <a:spcPct val="80000"/>
                  </a:lnSpc>
                  <a:defRPr b="0" sz="8100">
                    <a:solidFill>
                      <a:srgbClr val="0168A6"/>
                    </a:solidFill>
                    <a:latin typeface="Druk Wide Medium"/>
                    <a:ea typeface="Druk Wide Medium"/>
                    <a:cs typeface="Druk Wide Medium"/>
                    <a:sym typeface="Druk Wide Medium"/>
                  </a:defRPr>
                </a:pPr>
                <a:r>
                  <a:t>Turbine</a:t>
                </a:r>
              </a:p>
            </p:txBody>
          </p:sp>
          <p:grpSp>
            <p:nvGrpSpPr>
              <p:cNvPr id="451" name="Group"/>
              <p:cNvGrpSpPr/>
              <p:nvPr/>
            </p:nvGrpSpPr>
            <p:grpSpPr>
              <a:xfrm>
                <a:off x="0" y="0"/>
                <a:ext cx="4249801" cy="5392154"/>
                <a:chOff x="0" y="0"/>
                <a:chExt cx="4249800" cy="5392153"/>
              </a:xfrm>
            </p:grpSpPr>
            <p:pic>
              <p:nvPicPr>
                <p:cNvPr id="449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249801" cy="52263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50" name="Shape"/>
                <p:cNvSpPr/>
                <p:nvPr/>
              </p:nvSpPr>
              <p:spPr>
                <a:xfrm rot="110365">
                  <a:off x="2332084" y="2022792"/>
                  <a:ext cx="356172" cy="3364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972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18627" y="0"/>
                      </a:lnTo>
                      <a:lnTo>
                        <a:pt x="2972" y="0"/>
                      </a:lnTo>
                      <a:close/>
                    </a:path>
                  </a:pathLst>
                </a:custGeom>
                <a:solidFill>
                  <a:srgbClr val="0168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  <p:sp>
          <p:nvSpPr>
            <p:cNvPr id="453" name="Line"/>
            <p:cNvSpPr/>
            <p:nvPr/>
          </p:nvSpPr>
          <p:spPr>
            <a:xfrm>
              <a:off x="1361577" y="5379276"/>
              <a:ext cx="7236629" cy="1"/>
            </a:xfrm>
            <a:prstGeom prst="line">
              <a:avLst/>
            </a:prstGeom>
            <a:noFill/>
            <a:ln w="127000" cap="flat">
              <a:solidFill>
                <a:srgbClr val="0168A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4" name="AI Boot Camp"/>
            <p:cNvSpPr/>
            <p:nvPr/>
          </p:nvSpPr>
          <p:spPr>
            <a:xfrm>
              <a:off x="5720758" y="6505223"/>
              <a:ext cx="27567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70000"/>
                </a:lnSpc>
                <a:spcBef>
                  <a:spcPts val="100"/>
                </a:spcBef>
                <a:defRPr b="0" sz="5600"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pPr/>
              <a:r>
                <a:t>AI Boot Camp</a:t>
              </a:r>
            </a:p>
          </p:txBody>
        </p:sp>
        <p:sp>
          <p:nvSpPr>
            <p:cNvPr id="455" name="Line"/>
            <p:cNvSpPr/>
            <p:nvPr/>
          </p:nvSpPr>
          <p:spPr>
            <a:xfrm>
              <a:off x="1361577" y="7631170"/>
              <a:ext cx="7236628" cy="1"/>
            </a:xfrm>
            <a:prstGeom prst="line">
              <a:avLst/>
            </a:prstGeom>
            <a:noFill/>
            <a:ln w="127000" cap="flat">
              <a:solidFill>
                <a:srgbClr val="0168A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456" name="michigan-state-logo-black-and-white.png" descr="michigan-state-logo-black-and-whit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61864" y="5477888"/>
              <a:ext cx="2054671" cy="2054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8" name="Questions, Comments, Ideas?"/>
          <p:cNvSpPr txBox="1"/>
          <p:nvPr/>
        </p:nvSpPr>
        <p:spPr>
          <a:xfrm>
            <a:off x="11709457" y="5910207"/>
            <a:ext cx="11868145" cy="4977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600"/>
            </a:lvl1pPr>
          </a:lstStyle>
          <a:p>
            <a:pPr/>
            <a:r>
              <a:t>Questions, Comments, Ideas?</a:t>
            </a:r>
          </a:p>
        </p:txBody>
      </p:sp>
      <p:sp>
        <p:nvSpPr>
          <p:cNvPr id="459" name="Thank you!"/>
          <p:cNvSpPr txBox="1"/>
          <p:nvPr/>
        </p:nvSpPr>
        <p:spPr>
          <a:xfrm>
            <a:off x="13834041" y="2493908"/>
            <a:ext cx="7146850" cy="170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600"/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xecutive Summary &amp; Approach"/>
          <p:cNvSpPr txBox="1"/>
          <p:nvPr/>
        </p:nvSpPr>
        <p:spPr>
          <a:xfrm>
            <a:off x="314739" y="884182"/>
            <a:ext cx="11540546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>
              <a:defRPr>
                <a:solidFill>
                  <a:srgbClr val="2B2B2B"/>
                </a:solidFill>
              </a:defRPr>
            </a:pPr>
            <a:r>
              <a:rPr>
                <a:solidFill>
                  <a:srgbClr val="0168A6"/>
                </a:solidFill>
              </a:rPr>
              <a:t>Executive Summary &amp; Approach</a:t>
            </a:r>
          </a:p>
        </p:txBody>
      </p:sp>
      <p:sp>
        <p:nvSpPr>
          <p:cNvPr id="164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65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Problem to Solve…"/>
          <p:cNvSpPr txBox="1"/>
          <p:nvPr/>
        </p:nvSpPr>
        <p:spPr>
          <a:xfrm>
            <a:off x="1083245" y="2220282"/>
            <a:ext cx="11053489" cy="10723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90000"/>
              </a:lnSpc>
              <a:spcBef>
                <a:spcPts val="800"/>
              </a:spcBef>
              <a:defRPr b="0" sz="24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Problem to Solve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Demand for electric energy is increasing.  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Fossil fuels are not a solution, given decarbonization is a clear global and national need due to climate change.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Generation of energy from wind is a compelling solution, given improvements in wind turbine technology.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But, is it a “better solution” than other renewable options or other low CO2 options (i.e., nuclear)?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To answer this question, we first need to understand the history of energy production in the US.</a:t>
            </a: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4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Goals</a:t>
            </a:r>
          </a:p>
          <a:p>
            <a:pPr marL="370416" indent="-370416" algn="l" defTabSz="457200">
              <a:lnSpc>
                <a:spcPct val="90000"/>
              </a:lnSpc>
              <a:spcBef>
                <a:spcPts val="800"/>
              </a:spcBef>
              <a:buSzPct val="100000"/>
              <a:buAutoNum type="arabicPeriod" startAt="1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Characterize energy production by source.</a:t>
            </a:r>
          </a:p>
          <a:p>
            <a:pPr marL="370416" indent="-370416" algn="l" defTabSz="457200">
              <a:lnSpc>
                <a:spcPct val="90000"/>
              </a:lnSpc>
              <a:spcBef>
                <a:spcPts val="800"/>
              </a:spcBef>
              <a:buSzPct val="100000"/>
              <a:buAutoNum type="arabicPeriod" startAt="1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Characterize wind energy production.</a:t>
            </a:r>
          </a:p>
          <a:p>
            <a:pPr marL="370416" indent="-370416" algn="l" defTabSz="457200">
              <a:lnSpc>
                <a:spcPct val="90000"/>
              </a:lnSpc>
              <a:spcBef>
                <a:spcPts val="800"/>
              </a:spcBef>
              <a:buSzPct val="100000"/>
              <a:buAutoNum type="arabicPeriod" startAt="1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Characterize geographic distribution of wind energy.</a:t>
            </a:r>
          </a:p>
          <a:p>
            <a:pPr marL="370416" indent="-370416" algn="l" defTabSz="457200">
              <a:lnSpc>
                <a:spcPct val="90000"/>
              </a:lnSpc>
              <a:spcBef>
                <a:spcPts val="800"/>
              </a:spcBef>
              <a:buSzPct val="100000"/>
              <a:buAutoNum type="arabicPeriod" startAt="1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Characterize geographical potential of wind energy.</a:t>
            </a:r>
          </a:p>
          <a:p>
            <a:pPr marL="370416" indent="-370416" algn="l" defTabSz="457200">
              <a:lnSpc>
                <a:spcPct val="90000"/>
              </a:lnSpc>
              <a:spcBef>
                <a:spcPts val="800"/>
              </a:spcBef>
              <a:buSzPct val="100000"/>
              <a:buAutoNum type="arabicPeriod" startAt="1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Characterize the manufacturers of wind turbines.</a:t>
            </a: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4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Findings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Wind power is the 5th largest generator of electric energy in the US, and growing rapidly.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Variation in power generation over a year for wind, is less than for solar, a competing technology.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Total net wind energy generation does not - smoothly - follow wind turbine installation data.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Texas, by far, is the largest producer of electric energy from wind.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4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Conclusion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Further analysis of wind power generation, particularly against other low-CO2 sources, is very compelling.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7945" y="2237206"/>
            <a:ext cx="11053489" cy="580658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as"/>
          <p:cNvSpPr txBox="1"/>
          <p:nvPr/>
        </p:nvSpPr>
        <p:spPr>
          <a:xfrm>
            <a:off x="23112398" y="8138033"/>
            <a:ext cx="80568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Texas</a:t>
            </a:r>
          </a:p>
        </p:txBody>
      </p:sp>
      <p:sp>
        <p:nvSpPr>
          <p:cNvPr id="169" name="Challenges:…"/>
          <p:cNvSpPr txBox="1"/>
          <p:nvPr/>
        </p:nvSpPr>
        <p:spPr>
          <a:xfrm>
            <a:off x="12990558" y="8237477"/>
            <a:ext cx="11053490" cy="552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90000"/>
              </a:lnSpc>
              <a:spcBef>
                <a:spcPts val="800"/>
              </a:spcBef>
              <a:defRPr b="0" sz="24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Challenges:</a:t>
            </a: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4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GeoPandas &amp; Other Libraries &amp; API Calls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learning curves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large dataset required a lot of pre-manipulation before merge / analysis</a:t>
            </a: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4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GitHub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Forks / Branches / Merges</a:t>
            </a: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400"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Working as a Team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during Holiday week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in compressed timeframe</a:t>
            </a:r>
          </a:p>
          <a:p>
            <a:pPr marL="228600" indent="-228600" algn="l" defTabSz="457200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t>with absentee member</a:t>
            </a:r>
          </a:p>
          <a:p>
            <a:pPr algn="l" defTabSz="457200">
              <a:lnSpc>
                <a:spcPct val="90000"/>
              </a:lnSpc>
              <a:spcBef>
                <a:spcPts val="800"/>
              </a:spcBef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ference"/>
          <p:cNvSpPr txBox="1"/>
          <p:nvPr/>
        </p:nvSpPr>
        <p:spPr>
          <a:xfrm>
            <a:off x="9294129" y="4078249"/>
            <a:ext cx="6695873" cy="170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600"/>
            </a:lvl1pPr>
          </a:lstStyle>
          <a:p>
            <a:pPr/>
            <a:r>
              <a:t>Reference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sults &amp; Conclusions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Results &amp; Conclusions</a:t>
            </a:r>
          </a:p>
        </p:txBody>
      </p:sp>
      <p:sp>
        <p:nvSpPr>
          <p:cNvPr id="464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65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Analyzing Trends in Turbine Capacity"/>
          <p:cNvSpPr txBox="1"/>
          <p:nvPr>
            <p:ph type="ctrTitle"/>
          </p:nvPr>
        </p:nvSpPr>
        <p:spPr>
          <a:xfrm>
            <a:off x="1041400" y="2457450"/>
            <a:ext cx="21031200" cy="2651126"/>
          </a:xfrm>
          <a:prstGeom prst="rect">
            <a:avLst/>
          </a:prstGeom>
        </p:spPr>
        <p:txBody>
          <a:bodyPr lIns="91439" tIns="91439" rIns="91439" bIns="91439" anchor="ctr"/>
          <a:lstStyle/>
          <a:p>
            <a:pPr algn="l" defTabSz="1828800">
              <a:lnSpc>
                <a:spcPct val="90000"/>
              </a:lnSpc>
              <a:defRPr sz="88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Analyzing Trends in Turbine Capacity</a:t>
            </a:r>
            <a:br/>
          </a:p>
        </p:txBody>
      </p:sp>
      <p:sp>
        <p:nvSpPr>
          <p:cNvPr id="467" name="The line graph represents the growth of turbine capacity in megawatts (MW) for the top 10 states from the early 1980s to 2025.…"/>
          <p:cNvSpPr txBox="1"/>
          <p:nvPr>
            <p:ph type="subTitle" idx="1"/>
          </p:nvPr>
        </p:nvSpPr>
        <p:spPr>
          <a:xfrm>
            <a:off x="1041400" y="4387850"/>
            <a:ext cx="21031200" cy="8702676"/>
          </a:xfrm>
          <a:prstGeom prst="rect">
            <a:avLst/>
          </a:prstGeom>
        </p:spPr>
        <p:txBody>
          <a:bodyPr lIns="91439" tIns="91439" rIns="91439" bIns="91439"/>
          <a:lstStyle/>
          <a:p>
            <a:pPr marL="457200" indent="-457200" algn="l" defTabSz="1828800">
              <a:lnSpc>
                <a:spcPct val="72000"/>
              </a:lnSpc>
              <a:spcBef>
                <a:spcPts val="2000"/>
              </a:spcBef>
              <a:buSzPct val="100000"/>
              <a:buFont typeface="Arial"/>
              <a:buChar char="•"/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The line graph represents the growth of turbine capacity in megawatts (MW) for the top 10 states from the early 1980s to 2025.</a:t>
            </a:r>
          </a:p>
          <a:p>
            <a:pPr marL="457200" indent="-457200" algn="l" defTabSz="1828800">
              <a:lnSpc>
                <a:spcPct val="72000"/>
              </a:lnSpc>
              <a:spcBef>
                <a:spcPts val="2000"/>
              </a:spcBef>
              <a:buSzPct val="100000"/>
              <a:buFont typeface="Arial"/>
              <a:buChar char="•"/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There is a general upward trend in turbine capacity over time, with significant growth observed after policy initiatives, indicated by the vertical lines.</a:t>
            </a:r>
          </a:p>
          <a:p>
            <a:pPr marL="457200" indent="-457200" algn="l" defTabSz="1828800">
              <a:lnSpc>
                <a:spcPct val="72000"/>
              </a:lnSpc>
              <a:spcBef>
                <a:spcPts val="2000"/>
              </a:spcBef>
              <a:buSzPct val="100000"/>
              <a:buFont typeface="Arial"/>
              <a:buChar char="•"/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The most substantial increases coincide with the Energy Policy Act and various tax credits, suggesting these policies have positively influenced turbine installations.</a:t>
            </a:r>
          </a:p>
          <a:p>
            <a:pPr marL="457200" indent="-457200" algn="l" defTabSz="1828800">
              <a:lnSpc>
                <a:spcPct val="72000"/>
              </a:lnSpc>
              <a:spcBef>
                <a:spcPts val="2000"/>
              </a:spcBef>
              <a:buSzPct val="100000"/>
              <a:buFont typeface="Arial"/>
              <a:buChar char="•"/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States like Texas (TX) and Iowa (IA) show particularly strong growth, which may be influenced by their natural wind resources in addition to policy support.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sults &amp; Conclusions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Results &amp; Conclusions</a:t>
            </a:r>
          </a:p>
        </p:txBody>
      </p:sp>
      <p:sp>
        <p:nvSpPr>
          <p:cNvPr id="470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71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Analysis of Turbine Installation Trends"/>
          <p:cNvSpPr txBox="1"/>
          <p:nvPr>
            <p:ph type="ctrTitle"/>
          </p:nvPr>
        </p:nvSpPr>
        <p:spPr>
          <a:xfrm>
            <a:off x="812799" y="2773362"/>
            <a:ext cx="21031201" cy="2651127"/>
          </a:xfrm>
          <a:prstGeom prst="rect">
            <a:avLst/>
          </a:prstGeom>
        </p:spPr>
        <p:txBody>
          <a:bodyPr lIns="91439" tIns="91439" rIns="91439" bIns="91439" anchor="ctr"/>
          <a:lstStyle/>
          <a:p>
            <a:pPr algn="l" defTabSz="1042416">
              <a:lnSpc>
                <a:spcPct val="90000"/>
              </a:lnSpc>
              <a:defRPr sz="4446">
                <a:latin typeface="Calibri Light"/>
                <a:ea typeface="Calibri Light"/>
                <a:cs typeface="Calibri Light"/>
                <a:sym typeface="Calibri Light"/>
              </a:defRPr>
            </a:pPr>
            <a:br/>
            <a:r>
              <a:t> Analysis of Turbine Installation Trends</a:t>
            </a:r>
            <a:br/>
            <a:br/>
          </a:p>
        </p:txBody>
      </p:sp>
      <p:sp>
        <p:nvSpPr>
          <p:cNvPr id="473" name="The plot illustrates the turbine installation trends by year across the top 10 states.…"/>
          <p:cNvSpPr txBox="1"/>
          <p:nvPr>
            <p:ph type="subTitle" idx="1"/>
          </p:nvPr>
        </p:nvSpPr>
        <p:spPr>
          <a:xfrm>
            <a:off x="812799" y="4271962"/>
            <a:ext cx="21031201" cy="8702676"/>
          </a:xfrm>
          <a:prstGeom prst="rect">
            <a:avLst/>
          </a:prstGeom>
        </p:spPr>
        <p:txBody>
          <a:bodyPr lIns="91439" tIns="91439" rIns="91439" bIns="91439"/>
          <a:lstStyle/>
          <a:p>
            <a:pPr algn="l" defTabSz="1828800">
              <a:lnSpc>
                <a:spcPct val="90000"/>
              </a:lnSpc>
              <a:spcBef>
                <a:spcPts val="2000"/>
              </a:spcBef>
              <a:buFont typeface="Arial"/>
              <a:defRPr sz="50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The plot illustrates the turbine installation trends by year across the top 10 states.</a:t>
            </a:r>
          </a:p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There is a noticeable increase in installations following specific policy implementations, such as tax credits and renewable energy legislation.</a:t>
            </a:r>
          </a:p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Texas (TX) consistently leads in the number of installations, which could be attributed to its favorable policies and possibly its geographic and wind profile.</a:t>
            </a:r>
          </a:p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The impact of policy is evident, with spikes in installations aligning with the introduction of tax credits and pricing incentives.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sults &amp; Conclusions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Results &amp; Conclusions</a:t>
            </a:r>
          </a:p>
        </p:txBody>
      </p:sp>
      <p:sp>
        <p:nvSpPr>
          <p:cNvPr id="476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77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Analysis of Turbine Capacity by Manufacturer across Top 10 States"/>
          <p:cNvSpPr txBox="1"/>
          <p:nvPr>
            <p:ph type="ctrTitle"/>
          </p:nvPr>
        </p:nvSpPr>
        <p:spPr>
          <a:xfrm>
            <a:off x="1676400" y="2346038"/>
            <a:ext cx="21031200" cy="2965740"/>
          </a:xfrm>
          <a:prstGeom prst="rect">
            <a:avLst/>
          </a:prstGeom>
        </p:spPr>
        <p:txBody>
          <a:bodyPr lIns="91439" tIns="91439" rIns="91439" bIns="91439" anchor="ctr"/>
          <a:lstStyle/>
          <a:p>
            <a:pPr algn="l" defTabSz="1572768">
              <a:lnSpc>
                <a:spcPct val="90000"/>
              </a:lnSpc>
              <a:defRPr sz="6708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Analysis of Turbine Capacity by Manufacturer across Top 10 States</a:t>
            </a:r>
            <a:br/>
          </a:p>
        </p:txBody>
      </p:sp>
      <p:sp>
        <p:nvSpPr>
          <p:cNvPr id="479" name="The distribution of turbine capacities varies significantly across manufacturers and states.…"/>
          <p:cNvSpPr txBox="1"/>
          <p:nvPr>
            <p:ph type="subTitle" idx="1"/>
          </p:nvPr>
        </p:nvSpPr>
        <p:spPr>
          <a:xfrm>
            <a:off x="1422400" y="4921250"/>
            <a:ext cx="21031200" cy="8702676"/>
          </a:xfrm>
          <a:prstGeom prst="rect">
            <a:avLst/>
          </a:prstGeom>
        </p:spPr>
        <p:txBody>
          <a:bodyPr lIns="91439" tIns="91439" rIns="91439" bIns="91439"/>
          <a:lstStyle/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3900">
                <a:latin typeface="Calibri"/>
                <a:ea typeface="Calibri"/>
                <a:cs typeface="Calibri"/>
                <a:sym typeface="Calibri"/>
              </a:defRPr>
            </a:pPr>
            <a:r>
              <a:t>The distribution of turbine capacities varies significantly across manufacturers and states.</a:t>
            </a:r>
          </a:p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3900">
                <a:latin typeface="Calibri"/>
                <a:ea typeface="Calibri"/>
                <a:cs typeface="Calibri"/>
                <a:sym typeface="Calibri"/>
              </a:defRPr>
            </a:pPr>
            <a:r>
              <a:t>Certain manufacturers, such as those represented by the red bars, have a dominant presence in multiple states, indicating a strong market position.</a:t>
            </a:r>
          </a:p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3900">
                <a:latin typeface="Calibri"/>
                <a:ea typeface="Calibri"/>
                <a:cs typeface="Calibri"/>
                <a:sym typeface="Calibri"/>
              </a:defRPr>
            </a:pPr>
            <a:r>
              <a:t>The diversity of manufacturers within each state suggests a competitive market with multiple players.</a:t>
            </a:r>
          </a:p>
          <a:p>
            <a:pPr marL="457200" indent="-457200" algn="l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3900">
                <a:latin typeface="Calibri"/>
                <a:ea typeface="Calibri"/>
                <a:cs typeface="Calibri"/>
                <a:sym typeface="Calibri"/>
              </a:defRPr>
            </a:pPr>
            <a:r>
              <a:t>Some states show a concentration of capacity from a single manufacturer, hinting at possible state-level agreements or preferences.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Results &amp; Conclusions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Results &amp; Conclusions</a:t>
            </a:r>
          </a:p>
        </p:txBody>
      </p:sp>
      <p:sp>
        <p:nvSpPr>
          <p:cNvPr id="482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83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onclusions and Implications"/>
          <p:cNvSpPr txBox="1"/>
          <p:nvPr>
            <p:ph type="ctrTitle"/>
          </p:nvPr>
        </p:nvSpPr>
        <p:spPr>
          <a:xfrm>
            <a:off x="1219200" y="2381250"/>
            <a:ext cx="21031200" cy="2651126"/>
          </a:xfrm>
          <a:prstGeom prst="rect">
            <a:avLst/>
          </a:prstGeom>
        </p:spPr>
        <p:txBody>
          <a:bodyPr lIns="91439" tIns="91439" rIns="91439" bIns="91439" anchor="ctr"/>
          <a:lstStyle/>
          <a:p>
            <a:pPr algn="l" defTabSz="1828800">
              <a:lnSpc>
                <a:spcPct val="90000"/>
              </a:lnSpc>
              <a:defRPr sz="7200">
                <a:latin typeface="Söhne"/>
                <a:ea typeface="Söhne"/>
                <a:cs typeface="Söhne"/>
                <a:sym typeface="Söhne"/>
              </a:defRPr>
            </a:pPr>
            <a:r>
              <a:t>Conclusions and Implications</a:t>
            </a:r>
            <a:br/>
          </a:p>
        </p:txBody>
      </p:sp>
      <p:sp>
        <p:nvSpPr>
          <p:cNvPr id="485" name="Policy incentives play a crucial role in the adoption of wind energy technologies, as indicated by the installation surges post-policy enactments.…"/>
          <p:cNvSpPr txBox="1"/>
          <p:nvPr>
            <p:ph type="subTitle" idx="1"/>
          </p:nvPr>
        </p:nvSpPr>
        <p:spPr>
          <a:xfrm>
            <a:off x="1219200" y="4133850"/>
            <a:ext cx="21031200" cy="8702676"/>
          </a:xfrm>
          <a:prstGeom prst="rect">
            <a:avLst/>
          </a:prstGeom>
        </p:spPr>
        <p:txBody>
          <a:bodyPr lIns="91439" tIns="91439" rIns="91439" bIns="91439"/>
          <a:lstStyle/>
          <a:p>
            <a:pPr marL="438911" indent="-438911" algn="l" defTabSz="1755647">
              <a:lnSpc>
                <a:spcPct val="81000"/>
              </a:lnSpc>
              <a:spcBef>
                <a:spcPts val="1900"/>
              </a:spcBef>
              <a:buSzPct val="100000"/>
              <a:buFont typeface="Arial"/>
              <a:buChar char="•"/>
              <a:defRPr sz="5376">
                <a:latin typeface="Calibri"/>
                <a:ea typeface="Calibri"/>
                <a:cs typeface="Calibri"/>
                <a:sym typeface="Calibri"/>
              </a:defRPr>
            </a:pPr>
            <a:r>
              <a:t>Policy incentives play a crucial role in the adoption of wind energy technologies, as indicated by the installation surges post-policy enactments.</a:t>
            </a:r>
          </a:p>
          <a:p>
            <a:pPr marL="438911" indent="-438911" algn="l" defTabSz="1755647">
              <a:lnSpc>
                <a:spcPct val="81000"/>
              </a:lnSpc>
              <a:spcBef>
                <a:spcPts val="1900"/>
              </a:spcBef>
              <a:buSzPct val="100000"/>
              <a:buFont typeface="Arial"/>
              <a:buChar char="•"/>
              <a:defRPr sz="5376">
                <a:latin typeface="Calibri"/>
                <a:ea typeface="Calibri"/>
                <a:cs typeface="Calibri"/>
                <a:sym typeface="Calibri"/>
              </a:defRPr>
            </a:pPr>
            <a:r>
              <a:t>The cyclical nature of installations suggests that temporary incentives may lead to a 'boom-bust' pattern, pointing to the need for stable long-term policies.</a:t>
            </a:r>
          </a:p>
          <a:p>
            <a:pPr marL="438911" indent="-438911" algn="l" defTabSz="1755647">
              <a:lnSpc>
                <a:spcPct val="81000"/>
              </a:lnSpc>
              <a:spcBef>
                <a:spcPts val="1900"/>
              </a:spcBef>
              <a:buSzPct val="100000"/>
              <a:buFont typeface="Arial"/>
              <a:buChar char="•"/>
              <a:defRPr sz="5376">
                <a:latin typeface="Calibri"/>
                <a:ea typeface="Calibri"/>
                <a:cs typeface="Calibri"/>
                <a:sym typeface="Calibri"/>
              </a:defRPr>
            </a:pPr>
            <a:r>
              <a:t>The variance among states highlights the importance of state-specific policies and incentives in driving renewable energy investments.</a:t>
            </a:r>
          </a:p>
          <a:p>
            <a:pPr marL="438911" indent="-438911" algn="l" defTabSz="1755647">
              <a:lnSpc>
                <a:spcPct val="81000"/>
              </a:lnSpc>
              <a:spcBef>
                <a:spcPts val="1900"/>
              </a:spcBef>
              <a:buSzPct val="100000"/>
              <a:buFont typeface="Arial"/>
              <a:buChar char="•"/>
              <a:defRPr sz="5376">
                <a:latin typeface="Calibri"/>
                <a:ea typeface="Calibri"/>
                <a:cs typeface="Calibri"/>
                <a:sym typeface="Calibri"/>
              </a:defRPr>
            </a:pPr>
            <a:r>
              <a:t>Future strategies should focus on sustaining growth through consistent policy support to avoid market volatility and to continue driving renewable energy adoption.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88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Results &amp; Conclusions"/>
          <p:cNvSpPr txBox="1"/>
          <p:nvPr/>
        </p:nvSpPr>
        <p:spPr>
          <a:xfrm>
            <a:off x="472060" y="536157"/>
            <a:ext cx="184631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Results &amp; Conclusions</a:t>
            </a:r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100" y="2516814"/>
            <a:ext cx="18692347" cy="8491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sults &amp; Conclusions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Results &amp; Conclusions</a:t>
            </a:r>
          </a:p>
        </p:txBody>
      </p:sp>
      <p:sp>
        <p:nvSpPr>
          <p:cNvPr id="172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3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US Energy Production -&gt; Wind Energy"/>
          <p:cNvSpPr txBox="1"/>
          <p:nvPr/>
        </p:nvSpPr>
        <p:spPr>
          <a:xfrm>
            <a:off x="1464765" y="4812526"/>
            <a:ext cx="21454469" cy="408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pc="-1399" sz="140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US Energy Production -&gt; Wind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"/>
          <p:cNvGrpSpPr/>
          <p:nvPr/>
        </p:nvGrpSpPr>
        <p:grpSpPr>
          <a:xfrm>
            <a:off x="561781" y="2270362"/>
            <a:ext cx="22366281" cy="9150874"/>
            <a:chOff x="0" y="0"/>
            <a:chExt cx="22366279" cy="9150873"/>
          </a:xfrm>
        </p:grpSpPr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24402"/>
              <a:ext cx="22366280" cy="9126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9" name="Group"/>
            <p:cNvGrpSpPr/>
            <p:nvPr/>
          </p:nvGrpSpPr>
          <p:grpSpPr>
            <a:xfrm>
              <a:off x="17718805" y="0"/>
              <a:ext cx="4638320" cy="7039987"/>
              <a:chOff x="0" y="0"/>
              <a:chExt cx="4638319" cy="7039986"/>
            </a:xfrm>
          </p:grpSpPr>
          <p:pic>
            <p:nvPicPr>
              <p:cNvPr id="17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79780" t="19218" r="0" b="22578"/>
              <a:stretch>
                <a:fillRect/>
              </a:stretch>
            </p:blipFill>
            <p:spPr>
              <a:xfrm>
                <a:off x="115920" y="0"/>
                <a:ext cx="4522400" cy="53119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8" name="Rectangle"/>
              <p:cNvSpPr/>
              <p:nvPr/>
            </p:nvSpPr>
            <p:spPr>
              <a:xfrm>
                <a:off x="0" y="5226763"/>
                <a:ext cx="2885629" cy="181322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181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2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otal net electric energy production, long reliant on coal and other fossil fuels, has come to rely on a more diverse set of fuel sources."/>
          <p:cNvSpPr txBox="1"/>
          <p:nvPr/>
        </p:nvSpPr>
        <p:spPr>
          <a:xfrm>
            <a:off x="625011" y="11739661"/>
            <a:ext cx="17382847" cy="1168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/>
            <a:r>
              <a:t>Total net electric energy production, long reliant on coal and other fossil fuels, has come to rely on a more diverse set of fuel sources.</a:t>
            </a:r>
          </a:p>
        </p:txBody>
      </p:sp>
      <p:sp>
        <p:nvSpPr>
          <p:cNvPr id="184" name="1"/>
          <p:cNvSpPr txBox="1"/>
          <p:nvPr/>
        </p:nvSpPr>
        <p:spPr>
          <a:xfrm>
            <a:off x="17614572" y="574972"/>
            <a:ext cx="38866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600">
                <a:solidFill>
                  <a:srgbClr val="FFFFFF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187" name="Group"/>
          <p:cNvGrpSpPr/>
          <p:nvPr/>
        </p:nvGrpSpPr>
        <p:grpSpPr>
          <a:xfrm>
            <a:off x="12506664" y="7088847"/>
            <a:ext cx="616225" cy="622301"/>
            <a:chOff x="0" y="0"/>
            <a:chExt cx="616223" cy="622300"/>
          </a:xfrm>
        </p:grpSpPr>
        <p:sp>
          <p:nvSpPr>
            <p:cNvPr id="185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" name="2"/>
            <p:cNvSpPr txBox="1"/>
            <p:nvPr/>
          </p:nvSpPr>
          <p:spPr>
            <a:xfrm>
              <a:off x="113779" y="0"/>
              <a:ext cx="38866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90" name="Group"/>
          <p:cNvGrpSpPr/>
          <p:nvPr/>
        </p:nvGrpSpPr>
        <p:grpSpPr>
          <a:xfrm>
            <a:off x="12506664" y="4005502"/>
            <a:ext cx="616225" cy="622301"/>
            <a:chOff x="0" y="0"/>
            <a:chExt cx="616223" cy="622300"/>
          </a:xfrm>
        </p:grpSpPr>
        <p:sp>
          <p:nvSpPr>
            <p:cNvPr id="188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" name="1"/>
            <p:cNvSpPr txBox="1"/>
            <p:nvPr/>
          </p:nvSpPr>
          <p:spPr>
            <a:xfrm>
              <a:off x="113779" y="0"/>
              <a:ext cx="38866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5615529" y="9938934"/>
            <a:ext cx="616224" cy="622301"/>
            <a:chOff x="0" y="0"/>
            <a:chExt cx="616223" cy="622300"/>
          </a:xfrm>
        </p:grpSpPr>
        <p:sp>
          <p:nvSpPr>
            <p:cNvPr id="191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" name="4"/>
            <p:cNvSpPr txBox="1"/>
            <p:nvPr/>
          </p:nvSpPr>
          <p:spPr>
            <a:xfrm>
              <a:off x="113779" y="0"/>
              <a:ext cx="38866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2115355" y="7596181"/>
            <a:ext cx="15792946" cy="2246280"/>
            <a:chOff x="0" y="0"/>
            <a:chExt cx="15792944" cy="2246279"/>
          </a:xfrm>
        </p:grpSpPr>
        <p:sp>
          <p:nvSpPr>
            <p:cNvPr id="194" name="Line"/>
            <p:cNvSpPr/>
            <p:nvPr/>
          </p:nvSpPr>
          <p:spPr>
            <a:xfrm>
              <a:off x="0" y="2223046"/>
              <a:ext cx="4969070" cy="1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5" name="Line"/>
            <p:cNvSpPr/>
            <p:nvPr/>
          </p:nvSpPr>
          <p:spPr>
            <a:xfrm flipV="1">
              <a:off x="10190042" y="-1"/>
              <a:ext cx="5602903" cy="1495989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" name="Line"/>
            <p:cNvSpPr/>
            <p:nvPr/>
          </p:nvSpPr>
          <p:spPr>
            <a:xfrm flipV="1">
              <a:off x="4896808" y="1456492"/>
              <a:ext cx="5261727" cy="789788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1993250" y="8732185"/>
            <a:ext cx="1578112" cy="1578113"/>
            <a:chOff x="0" y="3038"/>
            <a:chExt cx="1578111" cy="1578111"/>
          </a:xfrm>
        </p:grpSpPr>
        <p:sp>
          <p:nvSpPr>
            <p:cNvPr id="198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9" name="3b"/>
            <p:cNvSpPr/>
            <p:nvPr/>
          </p:nvSpPr>
          <p:spPr>
            <a:xfrm>
              <a:off x="308111" y="3111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pc="-431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3b</a:t>
              </a:r>
            </a:p>
          </p:txBody>
        </p:sp>
      </p:grpSp>
      <p:sp>
        <p:nvSpPr>
          <p:cNvPr id="201" name="Results &amp; Conclusions"/>
          <p:cNvSpPr txBox="1"/>
          <p:nvPr/>
        </p:nvSpPr>
        <p:spPr>
          <a:xfrm>
            <a:off x="496815" y="668282"/>
            <a:ext cx="184631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US Net Electricity Generation by Fuel Source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6714434" y="9490631"/>
            <a:ext cx="616224" cy="622301"/>
            <a:chOff x="0" y="0"/>
            <a:chExt cx="616223" cy="622300"/>
          </a:xfrm>
        </p:grpSpPr>
        <p:sp>
          <p:nvSpPr>
            <p:cNvPr id="202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3" name="3a"/>
            <p:cNvSpPr txBox="1"/>
            <p:nvPr/>
          </p:nvSpPr>
          <p:spPr>
            <a:xfrm>
              <a:off x="31462" y="0"/>
              <a:ext cx="553302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pc="-431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3a</a:t>
              </a: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18686342" y="8499019"/>
            <a:ext cx="616225" cy="622301"/>
            <a:chOff x="0" y="0"/>
            <a:chExt cx="616223" cy="622300"/>
          </a:xfrm>
        </p:grpSpPr>
        <p:sp>
          <p:nvSpPr>
            <p:cNvPr id="205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" name="1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10" name="Group"/>
          <p:cNvGrpSpPr/>
          <p:nvPr/>
        </p:nvGrpSpPr>
        <p:grpSpPr>
          <a:xfrm>
            <a:off x="18686342" y="9446466"/>
            <a:ext cx="616225" cy="622301"/>
            <a:chOff x="0" y="0"/>
            <a:chExt cx="616223" cy="622300"/>
          </a:xfrm>
        </p:grpSpPr>
        <p:sp>
          <p:nvSpPr>
            <p:cNvPr id="208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" name="2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18686342" y="10386692"/>
            <a:ext cx="616225" cy="622301"/>
            <a:chOff x="0" y="0"/>
            <a:chExt cx="616223" cy="622300"/>
          </a:xfrm>
        </p:grpSpPr>
        <p:sp>
          <p:nvSpPr>
            <p:cNvPr id="211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" name="3a"/>
            <p:cNvSpPr txBox="1"/>
            <p:nvPr/>
          </p:nvSpPr>
          <p:spPr>
            <a:xfrm>
              <a:off x="31462" y="-1"/>
              <a:ext cx="55330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pc="-431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3a</a:t>
              </a:r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18686342" y="12134315"/>
            <a:ext cx="616225" cy="622301"/>
            <a:chOff x="0" y="0"/>
            <a:chExt cx="616223" cy="622300"/>
          </a:xfrm>
        </p:grpSpPr>
        <p:sp>
          <p:nvSpPr>
            <p:cNvPr id="214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5" name="4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217" name="Observations from Data"/>
          <p:cNvSpPr txBox="1"/>
          <p:nvPr/>
        </p:nvSpPr>
        <p:spPr>
          <a:xfrm>
            <a:off x="18407050" y="7556500"/>
            <a:ext cx="5564878" cy="635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/>
            <a:r>
              <a:t> Observations from Data</a:t>
            </a:r>
          </a:p>
        </p:txBody>
      </p:sp>
      <p:sp>
        <p:nvSpPr>
          <p:cNvPr id="218" name="Total energy production plateaus."/>
          <p:cNvSpPr txBox="1"/>
          <p:nvPr/>
        </p:nvSpPr>
        <p:spPr>
          <a:xfrm>
            <a:off x="19473923" y="8454569"/>
            <a:ext cx="298122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Total energy production plateaus.</a:t>
            </a:r>
          </a:p>
        </p:txBody>
      </p:sp>
      <p:sp>
        <p:nvSpPr>
          <p:cNvPr id="219" name="Coal begins decline."/>
          <p:cNvSpPr txBox="1"/>
          <p:nvPr/>
        </p:nvSpPr>
        <p:spPr>
          <a:xfrm>
            <a:off x="19473923" y="9554416"/>
            <a:ext cx="34311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Coal begins decline.</a:t>
            </a:r>
          </a:p>
        </p:txBody>
      </p:sp>
      <p:grpSp>
        <p:nvGrpSpPr>
          <p:cNvPr id="222" name="Group"/>
          <p:cNvGrpSpPr/>
          <p:nvPr/>
        </p:nvGrpSpPr>
        <p:grpSpPr>
          <a:xfrm>
            <a:off x="18686342" y="11132575"/>
            <a:ext cx="616225" cy="622301"/>
            <a:chOff x="0" y="0"/>
            <a:chExt cx="616223" cy="622300"/>
          </a:xfrm>
        </p:grpSpPr>
        <p:sp>
          <p:nvSpPr>
            <p:cNvPr id="220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" name="3b"/>
            <p:cNvSpPr txBox="1"/>
            <p:nvPr/>
          </p:nvSpPr>
          <p:spPr>
            <a:xfrm>
              <a:off x="31462" y="-1"/>
              <a:ext cx="55330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pc="-431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3b</a:t>
              </a:r>
            </a:p>
          </p:txBody>
        </p:sp>
      </p:grpSp>
      <p:sp>
        <p:nvSpPr>
          <p:cNvPr id="223" name="Natural Gas"/>
          <p:cNvSpPr txBox="1"/>
          <p:nvPr/>
        </p:nvSpPr>
        <p:spPr>
          <a:xfrm>
            <a:off x="19452716" y="10646535"/>
            <a:ext cx="108729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Natural Gas</a:t>
            </a:r>
          </a:p>
        </p:txBody>
      </p:sp>
      <p:sp>
        <p:nvSpPr>
          <p:cNvPr id="224" name="2nd change in trend slope (co-generation)"/>
          <p:cNvSpPr txBox="1"/>
          <p:nvPr/>
        </p:nvSpPr>
        <p:spPr>
          <a:xfrm>
            <a:off x="20690157" y="11088125"/>
            <a:ext cx="332084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2nd change in trend slope (co-generation)</a:t>
            </a:r>
          </a:p>
        </p:txBody>
      </p:sp>
      <p:sp>
        <p:nvSpPr>
          <p:cNvPr id="225" name="Start of Solar (1984) and Wind (1985) energy production."/>
          <p:cNvSpPr txBox="1"/>
          <p:nvPr/>
        </p:nvSpPr>
        <p:spPr>
          <a:xfrm>
            <a:off x="19473923" y="12089865"/>
            <a:ext cx="39485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Start of Solar (1984) and Wind (1985) energy production.</a:t>
            </a:r>
          </a:p>
        </p:txBody>
      </p:sp>
      <p:sp>
        <p:nvSpPr>
          <p:cNvPr id="226" name="1st change in trend slope (drilling increase)"/>
          <p:cNvSpPr txBox="1"/>
          <p:nvPr/>
        </p:nvSpPr>
        <p:spPr>
          <a:xfrm>
            <a:off x="20690157" y="10349462"/>
            <a:ext cx="332084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1st change in trend slope (drilling increase)</a:t>
            </a:r>
          </a:p>
        </p:txBody>
      </p:sp>
      <p:sp>
        <p:nvSpPr>
          <p:cNvPr id="227" name="Line"/>
          <p:cNvSpPr/>
          <p:nvPr/>
        </p:nvSpPr>
        <p:spPr>
          <a:xfrm flipV="1">
            <a:off x="20615082" y="10418411"/>
            <a:ext cx="1" cy="12900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"/>
          <p:cNvGrpSpPr/>
          <p:nvPr/>
        </p:nvGrpSpPr>
        <p:grpSpPr>
          <a:xfrm>
            <a:off x="311933" y="2427914"/>
            <a:ext cx="23435576" cy="9218125"/>
            <a:chOff x="0" y="0"/>
            <a:chExt cx="23435574" cy="9218124"/>
          </a:xfrm>
        </p:grpSpPr>
        <p:pic>
          <p:nvPicPr>
            <p:cNvPr id="229" name="Screen Shot 2024-01-08 at 6.42.34 PM.png" descr="Screen Shot 2024-01-08 at 6.42.34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2420973" cy="9218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creen Shot 2024-01-08 at 6.42.34 PM.png" descr="Screen Shot 2024-01-08 at 6.42.34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9078" t="19552" r="0" b="28120"/>
            <a:stretch>
              <a:fillRect/>
            </a:stretch>
          </p:blipFill>
          <p:spPr>
            <a:xfrm>
              <a:off x="17844892" y="40484"/>
              <a:ext cx="4690703" cy="4823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Rectangle"/>
            <p:cNvSpPr/>
            <p:nvPr/>
          </p:nvSpPr>
          <p:spPr>
            <a:xfrm>
              <a:off x="17869630" y="4766784"/>
              <a:ext cx="5565945" cy="181322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33" name="Results &amp; Conclusions"/>
          <p:cNvSpPr txBox="1"/>
          <p:nvPr/>
        </p:nvSpPr>
        <p:spPr>
          <a:xfrm>
            <a:off x="472060" y="536157"/>
            <a:ext cx="184631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Results &amp; Conclusions</a:t>
            </a:r>
          </a:p>
        </p:txBody>
      </p:sp>
      <p:sp>
        <p:nvSpPr>
          <p:cNvPr id="234" name="Line"/>
          <p:cNvSpPr/>
          <p:nvPr/>
        </p:nvSpPr>
        <p:spPr>
          <a:xfrm>
            <a:off x="422064" y="1939235"/>
            <a:ext cx="23539872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35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1" cy="17000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Group"/>
          <p:cNvGrpSpPr/>
          <p:nvPr/>
        </p:nvGrpSpPr>
        <p:grpSpPr>
          <a:xfrm>
            <a:off x="3706144" y="7840668"/>
            <a:ext cx="616225" cy="622301"/>
            <a:chOff x="0" y="0"/>
            <a:chExt cx="616223" cy="622300"/>
          </a:xfrm>
        </p:grpSpPr>
        <p:sp>
          <p:nvSpPr>
            <p:cNvPr id="236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7" name="2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41" name="Group"/>
          <p:cNvGrpSpPr/>
          <p:nvPr/>
        </p:nvGrpSpPr>
        <p:grpSpPr>
          <a:xfrm>
            <a:off x="11788759" y="4141656"/>
            <a:ext cx="616225" cy="622301"/>
            <a:chOff x="0" y="0"/>
            <a:chExt cx="616223" cy="622300"/>
          </a:xfrm>
        </p:grpSpPr>
        <p:sp>
          <p:nvSpPr>
            <p:cNvPr id="239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0" name="1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18686343" y="8194219"/>
            <a:ext cx="616224" cy="622301"/>
            <a:chOff x="0" y="0"/>
            <a:chExt cx="616223" cy="622300"/>
          </a:xfrm>
        </p:grpSpPr>
        <p:sp>
          <p:nvSpPr>
            <p:cNvPr id="242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3" name="1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47" name="Group"/>
          <p:cNvGrpSpPr/>
          <p:nvPr/>
        </p:nvGrpSpPr>
        <p:grpSpPr>
          <a:xfrm>
            <a:off x="18686343" y="9040066"/>
            <a:ext cx="616224" cy="622301"/>
            <a:chOff x="0" y="0"/>
            <a:chExt cx="616223" cy="622300"/>
          </a:xfrm>
        </p:grpSpPr>
        <p:sp>
          <p:nvSpPr>
            <p:cNvPr id="245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" name="2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8686343" y="9980292"/>
            <a:ext cx="616224" cy="622301"/>
            <a:chOff x="0" y="0"/>
            <a:chExt cx="616223" cy="622300"/>
          </a:xfrm>
        </p:grpSpPr>
        <p:sp>
          <p:nvSpPr>
            <p:cNvPr id="248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" name="3"/>
            <p:cNvSpPr txBox="1"/>
            <p:nvPr/>
          </p:nvSpPr>
          <p:spPr>
            <a:xfrm>
              <a:off x="141212" y="-1"/>
              <a:ext cx="33380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pc="-431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53" name="Group"/>
          <p:cNvGrpSpPr/>
          <p:nvPr/>
        </p:nvGrpSpPr>
        <p:grpSpPr>
          <a:xfrm>
            <a:off x="18698720" y="10961782"/>
            <a:ext cx="616225" cy="622301"/>
            <a:chOff x="0" y="0"/>
            <a:chExt cx="616223" cy="622300"/>
          </a:xfrm>
        </p:grpSpPr>
        <p:sp>
          <p:nvSpPr>
            <p:cNvPr id="251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2" name="4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254" name="Observations from Data"/>
          <p:cNvSpPr txBox="1"/>
          <p:nvPr/>
        </p:nvSpPr>
        <p:spPr>
          <a:xfrm>
            <a:off x="18407050" y="7378700"/>
            <a:ext cx="5564878" cy="635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/>
            <a:r>
              <a:t>Observations from Data</a:t>
            </a:r>
          </a:p>
        </p:txBody>
      </p:sp>
      <p:sp>
        <p:nvSpPr>
          <p:cNvPr id="255" name="Coal begins decline."/>
          <p:cNvSpPr txBox="1"/>
          <p:nvPr/>
        </p:nvSpPr>
        <p:spPr>
          <a:xfrm>
            <a:off x="19473923" y="8302169"/>
            <a:ext cx="34311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Coal begins decline.</a:t>
            </a:r>
          </a:p>
        </p:txBody>
      </p:sp>
      <p:sp>
        <p:nvSpPr>
          <p:cNvPr id="256" name="1978 Public Utility Regulatory Policies Act (PURPA) encourages nat-gas co-generation."/>
          <p:cNvSpPr txBox="1"/>
          <p:nvPr/>
        </p:nvSpPr>
        <p:spPr>
          <a:xfrm>
            <a:off x="19514604" y="8870039"/>
            <a:ext cx="441554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1978 Public Utility Regulatory Policies Act (PURPA) encourages nat-gas co-generation.</a:t>
            </a:r>
          </a:p>
        </p:txBody>
      </p:sp>
      <p:sp>
        <p:nvSpPr>
          <p:cNvPr id="257" name="Solar energy production overtakes conventional hydroelectric energy production, becoming 4th largest source."/>
          <p:cNvSpPr txBox="1"/>
          <p:nvPr/>
        </p:nvSpPr>
        <p:spPr>
          <a:xfrm>
            <a:off x="19514604" y="10696844"/>
            <a:ext cx="441554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Solar energy production overtakes conventional hydroelectric energy production, becoming 4th largest source.</a:t>
            </a:r>
          </a:p>
        </p:txBody>
      </p:sp>
      <p:sp>
        <p:nvSpPr>
          <p:cNvPr id="258" name="Nuclear energy production plateaus."/>
          <p:cNvSpPr txBox="1"/>
          <p:nvPr/>
        </p:nvSpPr>
        <p:spPr>
          <a:xfrm>
            <a:off x="19529065" y="9935842"/>
            <a:ext cx="415528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Nuclear energy production plateaus.</a:t>
            </a:r>
          </a:p>
        </p:txBody>
      </p:sp>
      <p:sp>
        <p:nvSpPr>
          <p:cNvPr id="259" name="Line"/>
          <p:cNvSpPr/>
          <p:nvPr/>
        </p:nvSpPr>
        <p:spPr>
          <a:xfrm>
            <a:off x="10238917" y="8075618"/>
            <a:ext cx="7460839" cy="1"/>
          </a:xfrm>
          <a:prstGeom prst="line">
            <a:avLst/>
          </a:prstGeom>
          <a:ln w="1016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0" name="["/>
          <p:cNvSpPr txBox="1"/>
          <p:nvPr/>
        </p:nvSpPr>
        <p:spPr>
          <a:xfrm rot="5400000">
            <a:off x="5261780" y="6126601"/>
            <a:ext cx="1284733" cy="50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0">
                <a:solidFill>
                  <a:schemeClr val="accent5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</a:lstStyle>
          <a:p>
            <a:pPr/>
            <a:r>
              <a:t>[</a:t>
            </a:r>
          </a:p>
        </p:txBody>
      </p:sp>
      <p:grpSp>
        <p:nvGrpSpPr>
          <p:cNvPr id="263" name="Group"/>
          <p:cNvGrpSpPr/>
          <p:nvPr/>
        </p:nvGrpSpPr>
        <p:grpSpPr>
          <a:xfrm>
            <a:off x="14380850" y="7843707"/>
            <a:ext cx="1578112" cy="1578112"/>
            <a:chOff x="0" y="3038"/>
            <a:chExt cx="1578111" cy="1578111"/>
          </a:xfrm>
        </p:grpSpPr>
        <p:sp>
          <p:nvSpPr>
            <p:cNvPr id="261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2" name="3"/>
            <p:cNvSpPr/>
            <p:nvPr/>
          </p:nvSpPr>
          <p:spPr>
            <a:xfrm>
              <a:off x="308111" y="3111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pc="-431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6261029" y="8592992"/>
            <a:ext cx="616225" cy="622301"/>
            <a:chOff x="0" y="0"/>
            <a:chExt cx="616223" cy="622300"/>
          </a:xfrm>
        </p:grpSpPr>
        <p:sp>
          <p:nvSpPr>
            <p:cNvPr id="264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5" name="4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267" name="Wind energy becomes 5th largest source of electricity generation."/>
          <p:cNvSpPr txBox="1"/>
          <p:nvPr/>
        </p:nvSpPr>
        <p:spPr>
          <a:xfrm>
            <a:off x="19514604" y="12122569"/>
            <a:ext cx="44155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Wind energy becomes 5th largest source of electricity generation.</a:t>
            </a:r>
          </a:p>
        </p:txBody>
      </p:sp>
      <p:grpSp>
        <p:nvGrpSpPr>
          <p:cNvPr id="270" name="Group"/>
          <p:cNvGrpSpPr/>
          <p:nvPr/>
        </p:nvGrpSpPr>
        <p:grpSpPr>
          <a:xfrm>
            <a:off x="18698720" y="12122569"/>
            <a:ext cx="616225" cy="622301"/>
            <a:chOff x="0" y="0"/>
            <a:chExt cx="616223" cy="622300"/>
          </a:xfrm>
        </p:grpSpPr>
        <p:sp>
          <p:nvSpPr>
            <p:cNvPr id="268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" name="5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73" name="Group"/>
          <p:cNvGrpSpPr/>
          <p:nvPr/>
        </p:nvGrpSpPr>
        <p:grpSpPr>
          <a:xfrm>
            <a:off x="15520884" y="10504511"/>
            <a:ext cx="616224" cy="622301"/>
            <a:chOff x="0" y="0"/>
            <a:chExt cx="616223" cy="622300"/>
          </a:xfrm>
        </p:grpSpPr>
        <p:sp>
          <p:nvSpPr>
            <p:cNvPr id="271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" name="5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6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 Shot 2024-01-08 at 6.47.19 PM.png" descr="Screen Shot 2024-01-08 at 6.47.19 PM.png"/>
          <p:cNvPicPr>
            <a:picLocks noChangeAspect="1"/>
          </p:cNvPicPr>
          <p:nvPr/>
        </p:nvPicPr>
        <p:blipFill>
          <a:blip r:embed="rId3">
            <a:extLst/>
          </a:blip>
          <a:srcRect l="0" t="10009" r="21808" b="0"/>
          <a:stretch>
            <a:fillRect/>
          </a:stretch>
        </p:blipFill>
        <p:spPr>
          <a:xfrm>
            <a:off x="849912" y="3702244"/>
            <a:ext cx="17058669" cy="8236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Screen Shot 2024-01-08 at 6.47.19 PM.png" descr="Screen Shot 2024-01-08 at 6.47.19 PM.png"/>
          <p:cNvPicPr>
            <a:picLocks noChangeAspect="1"/>
          </p:cNvPicPr>
          <p:nvPr/>
        </p:nvPicPr>
        <p:blipFill>
          <a:blip r:embed="rId3">
            <a:extLst/>
          </a:blip>
          <a:srcRect l="80041" t="20098" r="0" b="46723"/>
          <a:stretch>
            <a:fillRect/>
          </a:stretch>
        </p:blipFill>
        <p:spPr>
          <a:xfrm>
            <a:off x="18201411" y="3573660"/>
            <a:ext cx="4647461" cy="324131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US Net Electricity Generation, Low CO2 Sources"/>
          <p:cNvSpPr txBox="1"/>
          <p:nvPr/>
        </p:nvSpPr>
        <p:spPr>
          <a:xfrm>
            <a:off x="6194103" y="2958457"/>
            <a:ext cx="674674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400">
                <a:solidFill>
                  <a:srgbClr val="5D5D5D"/>
                </a:solidFill>
              </a:defRPr>
            </a:lvl1pPr>
          </a:lstStyle>
          <a:p>
            <a:pPr/>
            <a:r>
              <a:t>US Net Electricity Generation, Low CO2 Sources</a:t>
            </a:r>
          </a:p>
        </p:txBody>
      </p:sp>
      <p:sp>
        <p:nvSpPr>
          <p:cNvPr id="280" name="Results &amp; Conclusions"/>
          <p:cNvSpPr txBox="1"/>
          <p:nvPr/>
        </p:nvSpPr>
        <p:spPr>
          <a:xfrm>
            <a:off x="472060" y="536157"/>
            <a:ext cx="184631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Low CO2 Sources</a:t>
            </a:r>
          </a:p>
        </p:txBody>
      </p:sp>
      <p:sp>
        <p:nvSpPr>
          <p:cNvPr id="281" name="Observations &amp; Future Analysis"/>
          <p:cNvSpPr txBox="1"/>
          <p:nvPr/>
        </p:nvSpPr>
        <p:spPr>
          <a:xfrm>
            <a:off x="18456560" y="7660863"/>
            <a:ext cx="5564878" cy="5207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/>
            <a:r>
              <a:t>Observations &amp; Future Analysis</a:t>
            </a:r>
          </a:p>
        </p:txBody>
      </p:sp>
      <p:grpSp>
        <p:nvGrpSpPr>
          <p:cNvPr id="284" name="Group"/>
          <p:cNvGrpSpPr/>
          <p:nvPr/>
        </p:nvGrpSpPr>
        <p:grpSpPr>
          <a:xfrm>
            <a:off x="18629472" y="8675192"/>
            <a:ext cx="616224" cy="622301"/>
            <a:chOff x="0" y="0"/>
            <a:chExt cx="616223" cy="622300"/>
          </a:xfrm>
        </p:grpSpPr>
        <p:sp>
          <p:nvSpPr>
            <p:cNvPr id="282" name="Circle"/>
            <p:cNvSpPr/>
            <p:nvPr/>
          </p:nvSpPr>
          <p:spPr>
            <a:xfrm>
              <a:off x="0" y="3038"/>
              <a:ext cx="616224" cy="616224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3" name="1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18629472" y="9830479"/>
            <a:ext cx="616224" cy="622301"/>
            <a:chOff x="0" y="0"/>
            <a:chExt cx="616223" cy="622300"/>
          </a:xfrm>
        </p:grpSpPr>
        <p:sp>
          <p:nvSpPr>
            <p:cNvPr id="285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6" name="2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88" name="Solar electricity generation varies more than wind, in a given year.  What drives variation?"/>
          <p:cNvSpPr txBox="1"/>
          <p:nvPr/>
        </p:nvSpPr>
        <p:spPr>
          <a:xfrm>
            <a:off x="19535811" y="8475796"/>
            <a:ext cx="431602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Solar electricity generation varies more than wind, in a given year.  What drives variation?</a:t>
            </a:r>
          </a:p>
        </p:txBody>
      </p:sp>
      <p:sp>
        <p:nvSpPr>
          <p:cNvPr id="289" name="Is US policy rewarding low cost / high potential sources?"/>
          <p:cNvSpPr txBox="1"/>
          <p:nvPr/>
        </p:nvSpPr>
        <p:spPr>
          <a:xfrm>
            <a:off x="19588994" y="9786029"/>
            <a:ext cx="441554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Is US policy rewarding low cost / high potential sources?</a:t>
            </a:r>
          </a:p>
        </p:txBody>
      </p:sp>
      <p:sp>
        <p:nvSpPr>
          <p:cNvPr id="290" name="Line"/>
          <p:cNvSpPr/>
          <p:nvPr/>
        </p:nvSpPr>
        <p:spPr>
          <a:xfrm flipH="1">
            <a:off x="17517311" y="8846549"/>
            <a:ext cx="1217746" cy="906062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1" name="Line"/>
          <p:cNvSpPr/>
          <p:nvPr/>
        </p:nvSpPr>
        <p:spPr>
          <a:xfrm flipH="1" flipV="1">
            <a:off x="17343521" y="7865164"/>
            <a:ext cx="1377252" cy="1075497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94" name="Group"/>
          <p:cNvGrpSpPr/>
          <p:nvPr/>
        </p:nvGrpSpPr>
        <p:grpSpPr>
          <a:xfrm>
            <a:off x="18657451" y="10924645"/>
            <a:ext cx="616225" cy="622301"/>
            <a:chOff x="0" y="0"/>
            <a:chExt cx="616223" cy="622300"/>
          </a:xfrm>
        </p:grpSpPr>
        <p:sp>
          <p:nvSpPr>
            <p:cNvPr id="292" name="Circle"/>
            <p:cNvSpPr/>
            <p:nvPr/>
          </p:nvSpPr>
          <p:spPr>
            <a:xfrm>
              <a:off x="0" y="3038"/>
              <a:ext cx="616224" cy="616225"/>
            </a:xfrm>
            <a:prstGeom prst="ellipse">
              <a:avLst/>
            </a:prstGeom>
            <a:solidFill>
              <a:schemeClr val="accent5"/>
            </a:solidFill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" name="3"/>
            <p:cNvSpPr txBox="1"/>
            <p:nvPr/>
          </p:nvSpPr>
          <p:spPr>
            <a:xfrm>
              <a:off x="113779" y="-1"/>
              <a:ext cx="38866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Andale Mono"/>
                  <a:ea typeface="Andale Mono"/>
                  <a:cs typeface="Andale Mono"/>
                  <a:sym typeface="Andale Mono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295" name="Should the US expand nuclear energy production?"/>
          <p:cNvSpPr txBox="1"/>
          <p:nvPr/>
        </p:nvSpPr>
        <p:spPr>
          <a:xfrm>
            <a:off x="19616972" y="10880195"/>
            <a:ext cx="441554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0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r>
              <a:t>Should the US expand nuclear energy production?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ind Energy and Turbine Installations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Wind Energy and Turbine Installations</a:t>
            </a:r>
          </a:p>
        </p:txBody>
      </p:sp>
      <p:sp>
        <p:nvSpPr>
          <p:cNvPr id="298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99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106" y="2629018"/>
            <a:ext cx="12360971" cy="5924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68037" y="2289439"/>
            <a:ext cx="10067339" cy="660371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Wind Energy Production curve exhibiting strong growth after ~2007, following change in trend slope at points 1, 2 and 3."/>
          <p:cNvSpPr txBox="1"/>
          <p:nvPr/>
        </p:nvSpPr>
        <p:spPr>
          <a:xfrm>
            <a:off x="910753" y="9864271"/>
            <a:ext cx="10985171" cy="1701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/>
            <a:r>
              <a:t>Wind Energy Production curve exhibiting strong growth after ~2007, following change in trend slope at points 1, 2 and 3.</a:t>
            </a:r>
          </a:p>
        </p:txBody>
      </p:sp>
      <p:sp>
        <p:nvSpPr>
          <p:cNvPr id="303" name="Line"/>
          <p:cNvSpPr/>
          <p:nvPr/>
        </p:nvSpPr>
        <p:spPr>
          <a:xfrm flipV="1">
            <a:off x="8604476" y="5196996"/>
            <a:ext cx="2576512" cy="2286399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4" name="Line"/>
          <p:cNvSpPr/>
          <p:nvPr/>
        </p:nvSpPr>
        <p:spPr>
          <a:xfrm flipV="1">
            <a:off x="7952108" y="7514492"/>
            <a:ext cx="680236" cy="160439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5" name="Line"/>
          <p:cNvSpPr/>
          <p:nvPr/>
        </p:nvSpPr>
        <p:spPr>
          <a:xfrm flipV="1">
            <a:off x="11180933" y="4222062"/>
            <a:ext cx="721183" cy="1006062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309" name="Group"/>
          <p:cNvGrpSpPr/>
          <p:nvPr/>
        </p:nvGrpSpPr>
        <p:grpSpPr>
          <a:xfrm>
            <a:off x="7937976" y="3513619"/>
            <a:ext cx="3303711" cy="4494485"/>
            <a:chOff x="0" y="0"/>
            <a:chExt cx="3303709" cy="4494483"/>
          </a:xfrm>
        </p:grpSpPr>
        <p:sp>
          <p:nvSpPr>
            <p:cNvPr id="306" name="Line"/>
            <p:cNvSpPr/>
            <p:nvPr/>
          </p:nvSpPr>
          <p:spPr>
            <a:xfrm flipV="1">
              <a:off x="-1" y="3443624"/>
              <a:ext cx="2" cy="104633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7" name="Line"/>
            <p:cNvSpPr/>
            <p:nvPr/>
          </p:nvSpPr>
          <p:spPr>
            <a:xfrm flipV="1">
              <a:off x="651666" y="2999728"/>
              <a:ext cx="1" cy="149175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3303709" y="-1"/>
              <a:ext cx="1" cy="44944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7629864" y="2975490"/>
            <a:ext cx="4881822" cy="4499176"/>
            <a:chOff x="0" y="3038"/>
            <a:chExt cx="4881821" cy="4499174"/>
          </a:xfrm>
        </p:grpSpPr>
        <p:grpSp>
          <p:nvGrpSpPr>
            <p:cNvPr id="312" name="Group"/>
            <p:cNvGrpSpPr/>
            <p:nvPr/>
          </p:nvGrpSpPr>
          <p:grpSpPr>
            <a:xfrm>
              <a:off x="651665" y="3056593"/>
              <a:ext cx="616225" cy="622301"/>
              <a:chOff x="0" y="0"/>
              <a:chExt cx="616223" cy="622300"/>
            </a:xfrm>
          </p:grpSpPr>
          <p:sp>
            <p:nvSpPr>
              <p:cNvPr id="310" name="Circle"/>
              <p:cNvSpPr/>
              <p:nvPr/>
            </p:nvSpPr>
            <p:spPr>
              <a:xfrm>
                <a:off x="0" y="3038"/>
                <a:ext cx="616224" cy="616225"/>
              </a:xfrm>
              <a:prstGeom prst="ellipse">
                <a:avLst/>
              </a:prstGeom>
              <a:solidFill>
                <a:schemeClr val="accent5"/>
              </a:solidFill>
              <a:ln w="635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11" name="2"/>
              <p:cNvSpPr txBox="1"/>
              <p:nvPr/>
            </p:nvSpPr>
            <p:spPr>
              <a:xfrm>
                <a:off x="113779" y="-1"/>
                <a:ext cx="38866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3600">
                    <a:solidFill>
                      <a:srgbClr val="FFFFFF"/>
                    </a:solidFill>
                    <a:latin typeface="Andale Mono"/>
                    <a:ea typeface="Andale Mono"/>
                    <a:cs typeface="Andale Mono"/>
                    <a:sym typeface="Andale Mono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grpSp>
          <p:nvGrpSpPr>
            <p:cNvPr id="315" name="Group"/>
            <p:cNvGrpSpPr/>
            <p:nvPr/>
          </p:nvGrpSpPr>
          <p:grpSpPr>
            <a:xfrm>
              <a:off x="0" y="3879912"/>
              <a:ext cx="616224" cy="622301"/>
              <a:chOff x="0" y="0"/>
              <a:chExt cx="616223" cy="622300"/>
            </a:xfrm>
          </p:grpSpPr>
          <p:sp>
            <p:nvSpPr>
              <p:cNvPr id="313" name="Circle"/>
              <p:cNvSpPr/>
              <p:nvPr/>
            </p:nvSpPr>
            <p:spPr>
              <a:xfrm>
                <a:off x="0" y="3038"/>
                <a:ext cx="616224" cy="616224"/>
              </a:xfrm>
              <a:prstGeom prst="ellipse">
                <a:avLst/>
              </a:prstGeom>
              <a:solidFill>
                <a:schemeClr val="accent5"/>
              </a:solidFill>
              <a:ln w="635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14" name="1"/>
              <p:cNvSpPr txBox="1"/>
              <p:nvPr/>
            </p:nvSpPr>
            <p:spPr>
              <a:xfrm>
                <a:off x="113779" y="-1"/>
                <a:ext cx="38866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3600">
                    <a:solidFill>
                      <a:srgbClr val="FFFFFF"/>
                    </a:solidFill>
                    <a:latin typeface="Andale Mono"/>
                    <a:ea typeface="Andale Mono"/>
                    <a:cs typeface="Andale Mono"/>
                    <a:sym typeface="Andale Mono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>
              <a:off x="3303709" y="3038"/>
              <a:ext cx="1578113" cy="1578113"/>
              <a:chOff x="0" y="3038"/>
              <a:chExt cx="1578111" cy="1578111"/>
            </a:xfrm>
          </p:grpSpPr>
          <p:sp>
            <p:nvSpPr>
              <p:cNvPr id="316" name="Circle"/>
              <p:cNvSpPr/>
              <p:nvPr/>
            </p:nvSpPr>
            <p:spPr>
              <a:xfrm>
                <a:off x="0" y="3038"/>
                <a:ext cx="616224" cy="616224"/>
              </a:xfrm>
              <a:prstGeom prst="ellipse">
                <a:avLst/>
              </a:prstGeom>
              <a:solidFill>
                <a:schemeClr val="accent5"/>
              </a:solidFill>
              <a:ln w="635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17" name="3"/>
              <p:cNvSpPr/>
              <p:nvPr/>
            </p:nvSpPr>
            <p:spPr>
              <a:xfrm>
                <a:off x="308111" y="31115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pc="-431" sz="3600">
                    <a:solidFill>
                      <a:srgbClr val="FFFFFF"/>
                    </a:solidFill>
                    <a:latin typeface="Andale Mono"/>
                    <a:ea typeface="Andale Mono"/>
                    <a:cs typeface="Andale Mono"/>
                    <a:sym typeface="Andale Mono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sp>
        <p:nvSpPr>
          <p:cNvPr id="320" name="Wind turbine installations vary widely.…"/>
          <p:cNvSpPr txBox="1"/>
          <p:nvPr/>
        </p:nvSpPr>
        <p:spPr>
          <a:xfrm>
            <a:off x="13768870" y="9230655"/>
            <a:ext cx="9889059" cy="3835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Wind turbine installations vary widely.</a:t>
            </a:r>
          </a:p>
          <a:p>
            <a:pPr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</a:p>
          <a:p>
            <a:pPr>
              <a:defRPr b="0" sz="3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t>Troughs seem to occur ~3-4 years after difficult economic periods, suggesting an equivalent lag between commitment of installation funds and installation.</a:t>
            </a:r>
          </a:p>
        </p:txBody>
      </p:sp>
      <p:sp>
        <p:nvSpPr>
          <p:cNvPr id="321" name="["/>
          <p:cNvSpPr txBox="1"/>
          <p:nvPr/>
        </p:nvSpPr>
        <p:spPr>
          <a:xfrm rot="5400000">
            <a:off x="18535750" y="5932910"/>
            <a:ext cx="626365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0">
                <a:solidFill>
                  <a:schemeClr val="accent5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</a:lstStyle>
          <a:p>
            <a:pPr/>
            <a:r>
              <a:t>[</a:t>
            </a:r>
          </a:p>
        </p:txBody>
      </p:sp>
      <p:sp>
        <p:nvSpPr>
          <p:cNvPr id="322" name="["/>
          <p:cNvSpPr txBox="1"/>
          <p:nvPr/>
        </p:nvSpPr>
        <p:spPr>
          <a:xfrm rot="5400000">
            <a:off x="22356648" y="6167860"/>
            <a:ext cx="516637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000">
                <a:solidFill>
                  <a:schemeClr val="accent5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</a:lstStyle>
          <a:p>
            <a:pPr/>
            <a:r>
              <a:t>[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5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Wind Energy Generation Geographic Distribution"/>
          <p:cNvSpPr txBox="1"/>
          <p:nvPr/>
        </p:nvSpPr>
        <p:spPr>
          <a:xfrm>
            <a:off x="1909353" y="4813299"/>
            <a:ext cx="20565295" cy="408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pc="-1399" sz="140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Wind Energy Generation Geographic Distribution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Wind Energy Generation by State"/>
          <p:cNvSpPr txBox="1"/>
          <p:nvPr/>
        </p:nvSpPr>
        <p:spPr>
          <a:xfrm>
            <a:off x="335906" y="892629"/>
            <a:ext cx="1846314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b="0" sz="4700">
                <a:solidFill>
                  <a:srgbClr val="0168A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pPr/>
            <a:r>
              <a:t>Wind Energy Generation by State</a:t>
            </a:r>
          </a:p>
        </p:txBody>
      </p:sp>
      <p:sp>
        <p:nvSpPr>
          <p:cNvPr id="329" name="Line"/>
          <p:cNvSpPr/>
          <p:nvPr/>
        </p:nvSpPr>
        <p:spPr>
          <a:xfrm>
            <a:off x="422063" y="1939235"/>
            <a:ext cx="23539874" cy="1"/>
          </a:xfrm>
          <a:prstGeom prst="line">
            <a:avLst/>
          </a:prstGeom>
          <a:ln w="25400">
            <a:solidFill>
              <a:srgbClr val="A9E0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30" name="Screen Shot 2024-01-04 at 4.20.36 PM.png" descr="Screen Shot 2024-01-04 at 4.20.3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27"/>
          <a:stretch>
            <a:fillRect/>
          </a:stretch>
        </p:blipFill>
        <p:spPr>
          <a:xfrm>
            <a:off x="21271413" y="230925"/>
            <a:ext cx="2734000" cy="17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26699" t="40711" r="36299" b="43289"/>
          <a:stretch>
            <a:fillRect/>
          </a:stretch>
        </p:blipFill>
        <p:spPr>
          <a:xfrm>
            <a:off x="1226602" y="2462630"/>
            <a:ext cx="13446337" cy="3270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1857" y="5922549"/>
            <a:ext cx="13596013" cy="7180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26699" t="54755" r="61566" b="29658"/>
          <a:stretch>
            <a:fillRect/>
          </a:stretch>
        </p:blipFill>
        <p:spPr>
          <a:xfrm>
            <a:off x="15346457" y="2530694"/>
            <a:ext cx="4195483" cy="3134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